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notesMasterIdLst>
    <p:notesMasterId r:id="rId14"/>
  </p:notesMasterIdLst>
  <p:sldIdLst>
    <p:sldId id="263" r:id="rId2"/>
    <p:sldId id="410" r:id="rId3"/>
    <p:sldId id="476" r:id="rId4"/>
    <p:sldId id="477" r:id="rId5"/>
    <p:sldId id="469" r:id="rId6"/>
    <p:sldId id="470" r:id="rId7"/>
    <p:sldId id="478" r:id="rId8"/>
    <p:sldId id="479" r:id="rId9"/>
    <p:sldId id="275" r:id="rId10"/>
    <p:sldId id="480" r:id="rId11"/>
    <p:sldId id="259" r:id="rId12"/>
    <p:sldId id="258" r:id="rId13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60958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121917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828754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2438339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3047924" algn="l" defTabSz="121917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3657509" algn="l" defTabSz="121917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4267093" algn="l" defTabSz="121917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4876678" algn="l" defTabSz="121917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951" userDrawn="1">
          <p15:clr>
            <a:srgbClr val="A4A3A4"/>
          </p15:clr>
        </p15:guide>
        <p15:guide id="3" orient="horz" pos="3960" userDrawn="1">
          <p15:clr>
            <a:srgbClr val="A4A3A4"/>
          </p15:clr>
        </p15:guide>
        <p15:guide id="4" pos="211" userDrawn="1">
          <p15:clr>
            <a:srgbClr val="A4A3A4"/>
          </p15:clr>
        </p15:guide>
        <p15:guide id="5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6FAD"/>
    <a:srgbClr val="0000FF"/>
    <a:srgbClr val="FFFF99"/>
    <a:srgbClr val="FFA3FF"/>
    <a:srgbClr val="FEF3E7"/>
    <a:srgbClr val="000000"/>
    <a:srgbClr val="E2F4FD"/>
    <a:srgbClr val="FFFFFF"/>
    <a:srgbClr val="FF6E01"/>
    <a:srgbClr val="EDF7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23" autoAdjust="0"/>
    <p:restoredTop sz="95238" autoAdjust="0"/>
  </p:normalViewPr>
  <p:slideViewPr>
    <p:cSldViewPr snapToGrid="0">
      <p:cViewPr varScale="1">
        <p:scale>
          <a:sx n="58" d="100"/>
          <a:sy n="58" d="100"/>
        </p:scale>
        <p:origin x="78" y="1278"/>
      </p:cViewPr>
      <p:guideLst>
        <p:guide orient="horz" pos="2160"/>
        <p:guide orient="horz" pos="951"/>
        <p:guide orient="horz" pos="3960"/>
        <p:guide pos="21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952EA08B-FA2C-447F-AF51-8A8396A904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5C2C6C9-BB1F-47D0-956A-41A2A0501BE6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55265C4-59D7-4E02-B042-CDDCF7C7EC86}" type="datetimeFigureOut">
              <a:rPr lang="zh-CN" altLang="en-US"/>
              <a:pPr>
                <a:defRPr/>
              </a:pPr>
              <a:t>2025/11/15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7FC50DDD-696D-41B6-A9D2-1C185B33BC3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E89C4E97-76AF-44DA-BB85-26AB88076E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48590BB-7EBF-4251-9277-7DE0D7643F2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A9602B0-0E80-4262-B4F1-1F041ADCBB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fld id="{D8F31082-567F-4DDD-AD91-D66B5C9FDBB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>
            <a:extLst>
              <a:ext uri="{FF2B5EF4-FFF2-40B4-BE49-F238E27FC236}">
                <a16:creationId xmlns:a16="http://schemas.microsoft.com/office/drawing/2014/main" id="{88B97DAE-DE48-46FB-B808-E28ABB785C8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>
            <a:extLst>
              <a:ext uri="{FF2B5EF4-FFF2-40B4-BE49-F238E27FC236}">
                <a16:creationId xmlns:a16="http://schemas.microsoft.com/office/drawing/2014/main" id="{946453F4-A22C-4C05-A43D-5546E23954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>
            <a:extLst>
              <a:ext uri="{FF2B5EF4-FFF2-40B4-BE49-F238E27FC236}">
                <a16:creationId xmlns:a16="http://schemas.microsoft.com/office/drawing/2014/main" id="{248C60FB-AC0E-4894-A470-1CE24EE9A2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fld id="{052876F6-7D53-4288-A4E3-FECF0E6DADC0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  <a:pPr/>
              <a:t>1</a:t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>
            <a:extLst>
              <a:ext uri="{FF2B5EF4-FFF2-40B4-BE49-F238E27FC236}">
                <a16:creationId xmlns:a16="http://schemas.microsoft.com/office/drawing/2014/main" id="{9134FCDF-BBAC-491A-B0FB-CD64DC2C8FD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>
            <a:extLst>
              <a:ext uri="{FF2B5EF4-FFF2-40B4-BE49-F238E27FC236}">
                <a16:creationId xmlns:a16="http://schemas.microsoft.com/office/drawing/2014/main" id="{917408C3-4CE7-4E43-A872-980F7AEE79C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4" name="灯片编号占位符 3">
            <a:extLst>
              <a:ext uri="{FF2B5EF4-FFF2-40B4-BE49-F238E27FC236}">
                <a16:creationId xmlns:a16="http://schemas.microsoft.com/office/drawing/2014/main" id="{00F0E6B6-E15B-40FE-882A-2CB1B6AC5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088B674-C09D-48D2-B395-3D7B4CCFD946}" type="slidenum">
              <a:rPr lang="zh-CN" altLang="en-US">
                <a:ea typeface="黑体" panose="02010609060101010101" pitchFamily="49" charset="-122"/>
              </a:rPr>
              <a:pPr/>
              <a:t>9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9B7C3B-0DCA-0AE5-4377-A7C6B1258A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>
            <a:extLst>
              <a:ext uri="{FF2B5EF4-FFF2-40B4-BE49-F238E27FC236}">
                <a16:creationId xmlns:a16="http://schemas.microsoft.com/office/drawing/2014/main" id="{1D8880EA-CAFD-7EBC-26CB-E4231AC5EED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>
            <a:extLst>
              <a:ext uri="{FF2B5EF4-FFF2-40B4-BE49-F238E27FC236}">
                <a16:creationId xmlns:a16="http://schemas.microsoft.com/office/drawing/2014/main" id="{FE6D89DB-E549-9590-51ED-A980F35FC1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4" name="灯片编号占位符 3">
            <a:extLst>
              <a:ext uri="{FF2B5EF4-FFF2-40B4-BE49-F238E27FC236}">
                <a16:creationId xmlns:a16="http://schemas.microsoft.com/office/drawing/2014/main" id="{D046028A-84BB-4B49-28B6-F7752A5E7F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088B674-C09D-48D2-B395-3D7B4CCFD946}" type="slidenum">
              <a:rPr lang="zh-CN" altLang="en-US">
                <a:ea typeface="黑体" panose="02010609060101010101" pitchFamily="49" charset="-122"/>
              </a:rPr>
              <a:pPr/>
              <a:t>10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25659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1768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7663E8A-F151-9579-D926-A99BAD824CBB}"/>
              </a:ext>
            </a:extLst>
          </p:cNvPr>
          <p:cNvSpPr/>
          <p:nvPr userDrawn="1"/>
        </p:nvSpPr>
        <p:spPr>
          <a:xfrm>
            <a:off x="313267" y="318410"/>
            <a:ext cx="11565467" cy="62211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5" name="图片 8">
            <a:extLst>
              <a:ext uri="{FF2B5EF4-FFF2-40B4-BE49-F238E27FC236}">
                <a16:creationId xmlns:a16="http://schemas.microsoft.com/office/drawing/2014/main" id="{95187958-62B5-C3C1-1DB6-D57572FE77F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6519" y="4106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2874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>
            <a:extLst>
              <a:ext uri="{FF2B5EF4-FFF2-40B4-BE49-F238E27FC236}">
                <a16:creationId xmlns:a16="http://schemas.microsoft.com/office/drawing/2014/main" id="{A66F78CD-A268-242C-E4F0-EC9E0D625FA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3" r="3510"/>
          <a:stretch>
            <a:fillRect/>
          </a:stretch>
        </p:blipFill>
        <p:spPr bwMode="auto">
          <a:xfrm>
            <a:off x="123826" y="260648"/>
            <a:ext cx="12068175" cy="6347288"/>
          </a:xfrm>
          <a:prstGeom prst="rect">
            <a:avLst/>
          </a:prstGeom>
          <a:noFill/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>
            <a:extLst>
              <a:ext uri="{FF2B5EF4-FFF2-40B4-BE49-F238E27FC236}">
                <a16:creationId xmlns:a16="http://schemas.microsoft.com/office/drawing/2014/main" id="{C0319DF2-6C17-843E-C871-E606C67199B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853479" y="28871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9785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D0080443-D744-4D2D-8985-89238461E50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6185"/>
            <a:ext cx="105156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F8378EA2-EEB6-46F9-8019-218F1F3EF16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6684"/>
            <a:ext cx="10515600" cy="4349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8F76848-D868-41F3-8B11-81685F7389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73EE28C-7DA0-4654-A463-32401104F180}" type="datetimeFigureOut">
              <a:rPr lang="zh-CN" altLang="en-US"/>
              <a:pPr>
                <a:defRPr/>
              </a:pPr>
              <a:t>2025/11/15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F91ACFD-7F2B-447B-A6F6-DFFBD4FA47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4B06AE6-509D-43F7-9811-8D4F9B68DD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898989"/>
                </a:solidFill>
              </a:defRPr>
            </a:lvl1pPr>
          </a:lstStyle>
          <a:p>
            <a:fld id="{C051BA18-9F63-4296-9F1B-A50644625EB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8" r:id="rId1"/>
    <p:sldLayoutId id="2147484089" r:id="rId2"/>
    <p:sldLayoutId id="2147484107" r:id="rId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609585" algn="l" rtl="0" fontAlgn="base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1219170" algn="l" rtl="0" fontAlgn="base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828754" algn="l" rtl="0" fontAlgn="base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2438339" algn="l" rtl="0" fontAlgn="base">
        <a:lnSpc>
          <a:spcPct val="90000"/>
        </a:lnSpc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792" indent="-304792" algn="l" rtl="0" eaLnBrk="0" fontAlgn="base" hangingPunct="0">
        <a:lnSpc>
          <a:spcPct val="90000"/>
        </a:lnSpc>
        <a:spcBef>
          <a:spcPts val="1333"/>
        </a:spcBef>
        <a:spcAft>
          <a:spcPct val="0"/>
        </a:spcAft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rtl="0" eaLnBrk="0" fontAlgn="base" hangingPunct="0">
        <a:lnSpc>
          <a:spcPct val="90000"/>
        </a:lnSpc>
        <a:spcBef>
          <a:spcPts val="667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0" fontAlgn="base" hangingPunct="0">
        <a:lnSpc>
          <a:spcPct val="90000"/>
        </a:lnSpc>
        <a:spcBef>
          <a:spcPts val="667"/>
        </a:spcBef>
        <a:spcAft>
          <a:spcPct val="0"/>
        </a:spcAft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0" fontAlgn="base" hangingPunct="0">
        <a:lnSpc>
          <a:spcPct val="90000"/>
        </a:lnSpc>
        <a:spcBef>
          <a:spcPts val="667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lnSpc>
          <a:spcPct val="90000"/>
        </a:lnSpc>
        <a:spcBef>
          <a:spcPts val="667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48028E08-C9EC-DB50-D287-1DD0FD569247}"/>
              </a:ext>
            </a:extLst>
          </p:cNvPr>
          <p:cNvSpPr/>
          <p:nvPr/>
        </p:nvSpPr>
        <p:spPr>
          <a:xfrm>
            <a:off x="1788160" y="1442720"/>
            <a:ext cx="8615680" cy="3972560"/>
          </a:xfrm>
          <a:prstGeom prst="roundRect">
            <a:avLst>
              <a:gd name="adj" fmla="val 11036"/>
            </a:avLst>
          </a:prstGeom>
          <a:solidFill>
            <a:schemeClr val="l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63500">
            <a:bevelB w="152400" h="304800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31" name="矩形 2">
            <a:extLst>
              <a:ext uri="{FF2B5EF4-FFF2-40B4-BE49-F238E27FC236}">
                <a16:creationId xmlns:a16="http://schemas.microsoft.com/office/drawing/2014/main" id="{9206ED7A-CC6D-4987-ACFF-D20B1AE874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0334" y="2206745"/>
            <a:ext cx="4242772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 b="1" dirty="0">
                <a:solidFill>
                  <a:srgbClr val="000000"/>
                </a:solidFill>
                <a:latin typeface="楷体" panose="02010609060101010101" pitchFamily="49" charset="-122"/>
              </a:rPr>
              <a:t>怎样买最省钱</a:t>
            </a:r>
          </a:p>
        </p:txBody>
      </p:sp>
      <p:sp useBgFill="1">
        <p:nvSpPr>
          <p:cNvPr id="11" name="任意多边形: 形状 10">
            <a:extLst>
              <a:ext uri="{FF2B5EF4-FFF2-40B4-BE49-F238E27FC236}">
                <a16:creationId xmlns:a16="http://schemas.microsoft.com/office/drawing/2014/main" id="{6B7079BE-902D-9E83-CFAE-86090927BC8F}"/>
              </a:ext>
            </a:extLst>
          </p:cNvPr>
          <p:cNvSpPr/>
          <p:nvPr/>
        </p:nvSpPr>
        <p:spPr>
          <a:xfrm>
            <a:off x="1788161" y="2473960"/>
            <a:ext cx="2682241" cy="1910080"/>
          </a:xfrm>
          <a:custGeom>
            <a:avLst/>
            <a:gdLst>
              <a:gd name="connsiteX0" fmla="*/ 0 w 2011681"/>
              <a:gd name="connsiteY0" fmla="*/ 0 h 1432560"/>
              <a:gd name="connsiteX1" fmla="*/ 1853584 w 2011681"/>
              <a:gd name="connsiteY1" fmla="*/ 0 h 1432560"/>
              <a:gd name="connsiteX2" fmla="*/ 2011681 w 2011681"/>
              <a:gd name="connsiteY2" fmla="*/ 158097 h 1432560"/>
              <a:gd name="connsiteX3" fmla="*/ 2011681 w 2011681"/>
              <a:gd name="connsiteY3" fmla="*/ 1274463 h 1432560"/>
              <a:gd name="connsiteX4" fmla="*/ 1853584 w 2011681"/>
              <a:gd name="connsiteY4" fmla="*/ 1432560 h 1432560"/>
              <a:gd name="connsiteX5" fmla="*/ 0 w 2011681"/>
              <a:gd name="connsiteY5" fmla="*/ 1432560 h 1432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1681" h="1432560">
                <a:moveTo>
                  <a:pt x="0" y="0"/>
                </a:moveTo>
                <a:lnTo>
                  <a:pt x="1853584" y="0"/>
                </a:lnTo>
                <a:cubicBezTo>
                  <a:pt x="1940899" y="0"/>
                  <a:pt x="2011681" y="70782"/>
                  <a:pt x="2011681" y="158097"/>
                </a:cubicBezTo>
                <a:lnTo>
                  <a:pt x="2011681" y="1274463"/>
                </a:lnTo>
                <a:cubicBezTo>
                  <a:pt x="2011681" y="1361778"/>
                  <a:pt x="1940899" y="1432560"/>
                  <a:pt x="1853584" y="1432560"/>
                </a:cubicBezTo>
                <a:lnTo>
                  <a:pt x="0" y="1432560"/>
                </a:lnTo>
                <a:close/>
              </a:path>
            </a:pathLst>
          </a:cu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63500">
            <a:bevelB w="152400" h="304800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5FEF8B58-A40C-1816-E3D0-3B31397AAD5C}"/>
              </a:ext>
            </a:extLst>
          </p:cNvPr>
          <p:cNvCxnSpPr>
            <a:cxnSpLocks/>
          </p:cNvCxnSpPr>
          <p:nvPr/>
        </p:nvCxnSpPr>
        <p:spPr>
          <a:xfrm>
            <a:off x="5039360" y="2438400"/>
            <a:ext cx="0" cy="1945640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5831927F-F0A2-F8F0-A664-F595EFF96D50}"/>
              </a:ext>
            </a:extLst>
          </p:cNvPr>
          <p:cNvSpPr txBox="1"/>
          <p:nvPr/>
        </p:nvSpPr>
        <p:spPr>
          <a:xfrm>
            <a:off x="2800986" y="2875003"/>
            <a:ext cx="59503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400" b="1" dirty="0"/>
              <a:t>1</a:t>
            </a:r>
            <a:endParaRPr lang="zh-CN" altLang="en-US" sz="6400" b="1" dirty="0"/>
          </a:p>
        </p:txBody>
      </p:sp>
      <p:sp>
        <p:nvSpPr>
          <p:cNvPr id="15" name="副标题 2">
            <a:extLst>
              <a:ext uri="{FF2B5EF4-FFF2-40B4-BE49-F238E27FC236}">
                <a16:creationId xmlns:a16="http://schemas.microsoft.com/office/drawing/2014/main" id="{98CFD5B0-6C23-CAE1-80A1-DE7B9CE2A2D7}"/>
              </a:ext>
            </a:extLst>
          </p:cNvPr>
          <p:cNvSpPr txBox="1">
            <a:spLocks/>
          </p:cNvSpPr>
          <p:nvPr/>
        </p:nvSpPr>
        <p:spPr bwMode="auto">
          <a:xfrm>
            <a:off x="5278120" y="4640581"/>
            <a:ext cx="4267200" cy="51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67" dirty="0">
                <a:latin typeface="+mj-ea"/>
                <a:ea typeface="+mj-ea"/>
              </a:rPr>
              <a:t>北师大版三年级下册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173135-8D66-CD9C-A189-EEC4D9D62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3FCCC18-EC34-C8D0-AB1C-8FB355697FB3}"/>
              </a:ext>
            </a:extLst>
          </p:cNvPr>
          <p:cNvGrpSpPr/>
          <p:nvPr/>
        </p:nvGrpSpPr>
        <p:grpSpPr>
          <a:xfrm>
            <a:off x="871597" y="660606"/>
            <a:ext cx="2848375" cy="613860"/>
            <a:chOff x="321626" y="379951"/>
            <a:chExt cx="3245485" cy="699442"/>
          </a:xfrm>
        </p:grpSpPr>
        <p:sp>
          <p:nvSpPr>
            <p:cNvPr id="3" name="Block Arc 15">
              <a:extLst>
                <a:ext uri="{FF2B5EF4-FFF2-40B4-BE49-F238E27FC236}">
                  <a16:creationId xmlns:a16="http://schemas.microsoft.com/office/drawing/2014/main" id="{398CC98C-217B-51E0-69C8-05C554C886FF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5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53A42674-68EC-815A-1494-DD07F0D5BB24}"/>
                </a:ext>
              </a:extLst>
            </p:cNvPr>
            <p:cNvCxnSpPr>
              <a:endCxn id="8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6A1D1163-BA26-A4E1-1EE3-52F978DC082E}"/>
                </a:ext>
              </a:extLst>
            </p:cNvPr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0" name="Rectangle 2">
            <a:extLst>
              <a:ext uri="{FF2B5EF4-FFF2-40B4-BE49-F238E27FC236}">
                <a16:creationId xmlns:a16="http://schemas.microsoft.com/office/drawing/2014/main" id="{D1E2A29E-8A6E-18E9-A549-DE1ACCE06E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274" y="415287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课后作业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1E262E7-7CE6-0C0B-79C8-D25DA63AA1FC}"/>
              </a:ext>
            </a:extLst>
          </p:cNvPr>
          <p:cNvSpPr txBox="1"/>
          <p:nvPr/>
        </p:nvSpPr>
        <p:spPr>
          <a:xfrm>
            <a:off x="1425963" y="3021132"/>
            <a:ext cx="9340074" cy="8157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dirty="0">
                <a:solidFill>
                  <a:srgbClr val="000000"/>
                </a:solidFill>
                <a:ea typeface="楷体" panose="02010609060101010101" pitchFamily="49" charset="-122"/>
                <a:cs typeface="Arial" panose="020B0604020202020204" pitchFamily="34" charset="0"/>
              </a:rPr>
              <a:t>见“状元成才路”系列丛书对应课时作业。</a:t>
            </a:r>
            <a:endParaRPr lang="zh-CN" altLang="en-US" sz="7200" b="1" dirty="0">
              <a:solidFill>
                <a:prstClr val="black"/>
              </a:solidFill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0050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B0CE8F9-3C98-4CFC-8AC4-62470073D2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885" y="9203"/>
            <a:ext cx="12150227" cy="683959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4">
            <a:extLst>
              <a:ext uri="{FF2B5EF4-FFF2-40B4-BE49-F238E27FC236}">
                <a16:creationId xmlns:a16="http://schemas.microsoft.com/office/drawing/2014/main" id="{0CB68509-C7C6-4C46-933B-4150F698A7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" y="0"/>
            <a:ext cx="12179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5E89586B-E532-430F-D8F3-84156F7FE897}"/>
              </a:ext>
            </a:extLst>
          </p:cNvPr>
          <p:cNvSpPr/>
          <p:nvPr/>
        </p:nvSpPr>
        <p:spPr>
          <a:xfrm>
            <a:off x="303443" y="301450"/>
            <a:ext cx="3278038" cy="952224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D7F937D-6592-E44F-B165-BEF55337760D}"/>
              </a:ext>
            </a:extLst>
          </p:cNvPr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9" name="Block Arc 15">
              <a:extLst>
                <a:ext uri="{FF2B5EF4-FFF2-40B4-BE49-F238E27FC236}">
                  <a16:creationId xmlns:a16="http://schemas.microsoft.com/office/drawing/2014/main" id="{A1E2F987-623E-48F4-D3D9-BCE4A199B357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5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06F495E8-B4A2-5469-3AD8-2C1693105801}"/>
                </a:ext>
              </a:extLst>
            </p:cNvPr>
            <p:cNvCxnSpPr>
              <a:endCxn id="11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E26E3703-F7DC-5CE3-858E-2A6B00173803}"/>
                </a:ext>
              </a:extLst>
            </p:cNvPr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2" name="Rectangle 2">
            <a:extLst>
              <a:ext uri="{FF2B5EF4-FFF2-40B4-BE49-F238E27FC236}">
                <a16:creationId xmlns:a16="http://schemas.microsoft.com/office/drawing/2014/main" id="{AB3285AF-3FB5-357C-6CE3-2BECEAB96A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创设情境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5BFFDB1-F4B0-C6A0-4CDB-DC1A0D8717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718" y="3024550"/>
            <a:ext cx="4396369" cy="3469172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DD6777A8-3942-6EC2-732E-8B4FCE0C9CDB}"/>
              </a:ext>
            </a:extLst>
          </p:cNvPr>
          <p:cNvSpPr txBox="1"/>
          <p:nvPr/>
        </p:nvSpPr>
        <p:spPr>
          <a:xfrm>
            <a:off x="1065125" y="1108726"/>
            <a:ext cx="10058400" cy="13038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i="0" dirty="0">
                <a:solidFill>
                  <a:srgbClr val="0F1115"/>
                </a:solidFill>
                <a:effectLst/>
                <a:latin typeface="+mn-lt"/>
              </a:rPr>
              <a:t>        同学们，春天是播种希望、种植蔬菜的好时节！我们的班级农场准备种一批新的蔬菜。</a:t>
            </a:r>
            <a:endParaRPr lang="zh-CN" altLang="en-US" sz="3200" b="1" dirty="0">
              <a:latin typeface="+mn-lt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7331790C-FBD3-FC14-0F2B-4427930BECC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7891" y="2830046"/>
            <a:ext cx="3306199" cy="3649699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7EB0C381-1CCB-F391-B2E4-71367BF3A6E1}"/>
              </a:ext>
            </a:extLst>
          </p:cNvPr>
          <p:cNvGrpSpPr/>
          <p:nvPr/>
        </p:nvGrpSpPr>
        <p:grpSpPr>
          <a:xfrm>
            <a:off x="8320038" y="2180484"/>
            <a:ext cx="2421654" cy="964641"/>
            <a:chOff x="8209505" y="2100100"/>
            <a:chExt cx="2421654" cy="964641"/>
          </a:xfrm>
        </p:grpSpPr>
        <p:sp>
          <p:nvSpPr>
            <p:cNvPr id="30" name="对话气泡: 圆角矩形 29">
              <a:extLst>
                <a:ext uri="{FF2B5EF4-FFF2-40B4-BE49-F238E27FC236}">
                  <a16:creationId xmlns:a16="http://schemas.microsoft.com/office/drawing/2014/main" id="{5B1EEDE9-ABF9-28BC-5DE3-FDF2E430C18C}"/>
                </a:ext>
              </a:extLst>
            </p:cNvPr>
            <p:cNvSpPr/>
            <p:nvPr/>
          </p:nvSpPr>
          <p:spPr>
            <a:xfrm>
              <a:off x="8209505" y="2100100"/>
              <a:ext cx="2421654" cy="964641"/>
            </a:xfrm>
            <a:prstGeom prst="wedgeRoundRectCallout">
              <a:avLst>
                <a:gd name="adj1" fmla="val -35593"/>
                <a:gd name="adj2" fmla="val 81250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DC0EEC2-3B80-1ECE-9639-8BEDCD1F8501}"/>
                </a:ext>
              </a:extLst>
            </p:cNvPr>
            <p:cNvSpPr txBox="1"/>
            <p:nvPr/>
          </p:nvSpPr>
          <p:spPr>
            <a:xfrm>
              <a:off x="8269794" y="2101330"/>
              <a:ext cx="2331218" cy="9363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/>
                <a:t>种植社团要购买30棵蔬菜幼苗。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683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3627AD4F-8C0E-9C14-0714-C03FA0EA1E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297" y="2761220"/>
            <a:ext cx="3306199" cy="3649699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D1E2CE68-BD47-43B5-E038-F5F6C781887D}"/>
              </a:ext>
            </a:extLst>
          </p:cNvPr>
          <p:cNvGrpSpPr/>
          <p:nvPr/>
        </p:nvGrpSpPr>
        <p:grpSpPr>
          <a:xfrm>
            <a:off x="1555444" y="2111658"/>
            <a:ext cx="2421654" cy="964641"/>
            <a:chOff x="8209505" y="2100100"/>
            <a:chExt cx="2421654" cy="964641"/>
          </a:xfrm>
        </p:grpSpPr>
        <p:sp>
          <p:nvSpPr>
            <p:cNvPr id="4" name="对话气泡: 圆角矩形 3">
              <a:extLst>
                <a:ext uri="{FF2B5EF4-FFF2-40B4-BE49-F238E27FC236}">
                  <a16:creationId xmlns:a16="http://schemas.microsoft.com/office/drawing/2014/main" id="{1AC5C1AB-02F3-5B43-A067-839D34B194A3}"/>
                </a:ext>
              </a:extLst>
            </p:cNvPr>
            <p:cNvSpPr/>
            <p:nvPr/>
          </p:nvSpPr>
          <p:spPr>
            <a:xfrm>
              <a:off x="8209505" y="2100100"/>
              <a:ext cx="2421654" cy="964641"/>
            </a:xfrm>
            <a:prstGeom prst="wedgeRoundRectCallout">
              <a:avLst>
                <a:gd name="adj1" fmla="val -35593"/>
                <a:gd name="adj2" fmla="val 81250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0779793-49F1-72EF-12C2-CAECCCFDF510}"/>
                </a:ext>
              </a:extLst>
            </p:cNvPr>
            <p:cNvSpPr txBox="1"/>
            <p:nvPr/>
          </p:nvSpPr>
          <p:spPr>
            <a:xfrm>
              <a:off x="8269794" y="2101330"/>
              <a:ext cx="2331218" cy="9363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/>
                <a:t>种植社团要购买30棵蔬菜幼苗。</a:t>
              </a: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A3441501-C79A-AB30-BB96-0E497ED1C4A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000" y="3929950"/>
            <a:ext cx="483515" cy="52993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901511D-05E6-769B-20A2-FE983C51FEF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407" y="2946804"/>
            <a:ext cx="1669230" cy="1829474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A779D9BA-DDE4-6111-DE65-B2BAE52F6E01}"/>
              </a:ext>
            </a:extLst>
          </p:cNvPr>
          <p:cNvSpPr txBox="1"/>
          <p:nvPr/>
        </p:nvSpPr>
        <p:spPr>
          <a:xfrm>
            <a:off x="5618369" y="4971738"/>
            <a:ext cx="1687306" cy="939903"/>
          </a:xfrm>
          <a:prstGeom prst="roundRect">
            <a:avLst/>
          </a:prstGeom>
          <a:solidFill>
            <a:srgbClr val="FEF3E7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/>
              <a:t>小包装4元</a:t>
            </a:r>
            <a:endParaRPr lang="en-US" altLang="zh-CN" sz="2000" b="1" dirty="0"/>
          </a:p>
          <a:p>
            <a:pPr algn="ctr">
              <a:lnSpc>
                <a:spcPct val="130000"/>
              </a:lnSpc>
            </a:pPr>
            <a:r>
              <a:rPr lang="zh-CN" altLang="en-US" sz="2000" b="1" dirty="0"/>
              <a:t>（3棵装）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402C5A69-2F2B-6A23-4FD4-387BDAE6E12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1394" y="3270635"/>
            <a:ext cx="1933845" cy="148738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CA9958D9-835A-A2F7-E7B3-F0E3EAA421F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300" y="3911648"/>
            <a:ext cx="745581" cy="573450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E7944E2E-3774-111C-1D61-7E66AED1F0E4}"/>
              </a:ext>
            </a:extLst>
          </p:cNvPr>
          <p:cNvSpPr txBox="1"/>
          <p:nvPr/>
        </p:nvSpPr>
        <p:spPr>
          <a:xfrm>
            <a:off x="9049827" y="4971738"/>
            <a:ext cx="1687306" cy="939903"/>
          </a:xfrm>
          <a:prstGeom prst="roundRect">
            <a:avLst/>
          </a:prstGeom>
          <a:solidFill>
            <a:srgbClr val="FEF3E7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/>
              <a:t>大包装</a:t>
            </a:r>
            <a:r>
              <a:rPr lang="en-US" altLang="zh-CN" sz="2000" b="1" dirty="0"/>
              <a:t>10</a:t>
            </a:r>
            <a:r>
              <a:rPr lang="zh-CN" altLang="en-US" sz="2000" b="1" dirty="0"/>
              <a:t>元</a:t>
            </a:r>
            <a:endParaRPr lang="en-US" altLang="zh-CN" sz="2000" b="1" dirty="0"/>
          </a:p>
          <a:p>
            <a:pPr algn="ctr">
              <a:lnSpc>
                <a:spcPct val="130000"/>
              </a:lnSpc>
            </a:pPr>
            <a:r>
              <a:rPr lang="zh-CN" altLang="en-US" sz="2000" b="1" dirty="0"/>
              <a:t>（</a:t>
            </a:r>
            <a:r>
              <a:rPr lang="en-US" altLang="zh-CN" sz="2000" b="1" dirty="0"/>
              <a:t>9</a:t>
            </a:r>
            <a:r>
              <a:rPr lang="zh-CN" altLang="en-US" sz="2000" b="1" dirty="0"/>
              <a:t>棵装）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7C79A1E-F726-BE7D-3A94-467350FD7890}"/>
              </a:ext>
            </a:extLst>
          </p:cNvPr>
          <p:cNvSpPr txBox="1"/>
          <p:nvPr/>
        </p:nvSpPr>
        <p:spPr>
          <a:xfrm>
            <a:off x="760324" y="1482353"/>
            <a:ext cx="2366333" cy="6890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i="0" dirty="0">
                <a:solidFill>
                  <a:srgbClr val="7030A0"/>
                </a:solidFill>
                <a:effectLst/>
                <a:latin typeface="方正综艺_GBK" panose="03000509000000000000" pitchFamily="65" charset="-122"/>
                <a:ea typeface="方正综艺_GBK" panose="03000509000000000000" pitchFamily="65" charset="-122"/>
              </a:rPr>
              <a:t>思考：</a:t>
            </a:r>
            <a:endParaRPr lang="zh-CN" altLang="en-US" sz="3200" b="1" dirty="0">
              <a:solidFill>
                <a:srgbClr val="7030A0"/>
              </a:solidFill>
              <a:latin typeface="方正综艺_GBK" panose="03000509000000000000" pitchFamily="65" charset="-122"/>
              <a:ea typeface="方正综艺_GBK" panose="03000509000000000000" pitchFamily="65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F2ABB5C-54B0-5B3B-BA28-ACC993C95102}"/>
              </a:ext>
            </a:extLst>
          </p:cNvPr>
          <p:cNvSpPr txBox="1"/>
          <p:nvPr/>
        </p:nvSpPr>
        <p:spPr>
          <a:xfrm>
            <a:off x="2136840" y="1534483"/>
            <a:ext cx="518819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i="0" dirty="0">
                <a:solidFill>
                  <a:srgbClr val="0F111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怎样买最省钱</a:t>
            </a:r>
            <a:r>
              <a:rPr lang="zh-CN" altLang="en-US" sz="3200" b="1" dirty="0">
                <a:solidFill>
                  <a:srgbClr val="0F111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箭头: 右 18">
            <a:extLst>
              <a:ext uri="{FF2B5EF4-FFF2-40B4-BE49-F238E27FC236}">
                <a16:creationId xmlns:a16="http://schemas.microsoft.com/office/drawing/2014/main" id="{DEC69312-6C8F-8B41-A7FA-D5D9D3E552D6}"/>
              </a:ext>
            </a:extLst>
          </p:cNvPr>
          <p:cNvSpPr/>
          <p:nvPr/>
        </p:nvSpPr>
        <p:spPr>
          <a:xfrm>
            <a:off x="5397908" y="1649890"/>
            <a:ext cx="1120878" cy="353961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C9BE8A8-D378-DC54-35C5-150F4D1DEB6C}"/>
              </a:ext>
            </a:extLst>
          </p:cNvPr>
          <p:cNvSpPr txBox="1"/>
          <p:nvPr/>
        </p:nvSpPr>
        <p:spPr>
          <a:xfrm>
            <a:off x="6797331" y="1534483"/>
            <a:ext cx="30152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i="0" dirty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花的钱最少。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Rectangle 2">
            <a:extLst>
              <a:ext uri="{FF2B5EF4-FFF2-40B4-BE49-F238E27FC236}">
                <a16:creationId xmlns:a16="http://schemas.microsoft.com/office/drawing/2014/main" id="{2B071793-5705-4878-7320-2317D76F8A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1388" y="510277"/>
            <a:ext cx="2477211" cy="758084"/>
          </a:xfrm>
          <a:prstGeom prst="roundRect">
            <a:avLst>
              <a:gd name="adj" fmla="val 19065"/>
            </a:avLst>
          </a:prstGeom>
          <a:solidFill>
            <a:srgbClr val="FFFFFF"/>
          </a:solidFill>
          <a:ln w="57150">
            <a:solidFill>
              <a:srgbClr val="FF6E0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0070C0"/>
                </a:solidFill>
                <a:ea typeface="黑体" panose="02010609060101010101" pitchFamily="49" charset="-122"/>
              </a:rPr>
              <a:t>阅读理解</a:t>
            </a:r>
          </a:p>
        </p:txBody>
      </p:sp>
    </p:spTree>
    <p:extLst>
      <p:ext uri="{BB962C8B-B14F-4D97-AF65-F5344CB8AC3E}">
        <p14:creationId xmlns:p14="http://schemas.microsoft.com/office/powerpoint/2010/main" val="17840852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4.07407E-6 L 0.31536 -0.0356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68" y="-1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96296E-6 L 0.55769 -0.0157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78" y="-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17" grpId="0"/>
      <p:bldP spid="18" grpId="0"/>
      <p:bldP spid="19" grpId="0" animBg="1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7">
            <a:extLst>
              <a:ext uri="{FF2B5EF4-FFF2-40B4-BE49-F238E27FC236}">
                <a16:creationId xmlns:a16="http://schemas.microsoft.com/office/drawing/2014/main" id="{87451B59-7167-2850-142C-68A77D524123}"/>
              </a:ext>
            </a:extLst>
          </p:cNvPr>
          <p:cNvGrpSpPr/>
          <p:nvPr/>
        </p:nvGrpSpPr>
        <p:grpSpPr bwMode="auto">
          <a:xfrm>
            <a:off x="1186221" y="321502"/>
            <a:ext cx="9088489" cy="3965362"/>
            <a:chOff x="684064" y="960104"/>
            <a:chExt cx="10823872" cy="4721486"/>
          </a:xfrm>
        </p:grpSpPr>
        <p:grpSp>
          <p:nvGrpSpPr>
            <p:cNvPr id="12" name="组合 8">
              <a:extLst>
                <a:ext uri="{FF2B5EF4-FFF2-40B4-BE49-F238E27FC236}">
                  <a16:creationId xmlns:a16="http://schemas.microsoft.com/office/drawing/2014/main" id="{3C4FFF24-97EE-EE26-CF29-6AA74F89F109}"/>
                </a:ext>
              </a:extLst>
            </p:cNvPr>
            <p:cNvGrpSpPr/>
            <p:nvPr/>
          </p:nvGrpSpPr>
          <p:grpSpPr bwMode="auto">
            <a:xfrm>
              <a:off x="684064" y="960104"/>
              <a:ext cx="10823872" cy="4721486"/>
              <a:chOff x="684064" y="960104"/>
              <a:chExt cx="10823872" cy="4721486"/>
            </a:xfrm>
          </p:grpSpPr>
          <p:sp>
            <p:nvSpPr>
              <p:cNvPr id="14" name="矩形: 圆角 4">
                <a:extLst>
                  <a:ext uri="{FF2B5EF4-FFF2-40B4-BE49-F238E27FC236}">
                    <a16:creationId xmlns:a16="http://schemas.microsoft.com/office/drawing/2014/main" id="{3C6FA6F9-B97F-7E24-2028-DCAA7F8C9C30}"/>
                  </a:ext>
                </a:extLst>
              </p:cNvPr>
              <p:cNvSpPr/>
              <p:nvPr/>
            </p:nvSpPr>
            <p:spPr>
              <a:xfrm>
                <a:off x="925208" y="960104"/>
                <a:ext cx="10441420" cy="4642612"/>
              </a:xfrm>
              <a:prstGeom prst="roundRect">
                <a:avLst>
                  <a:gd name="adj" fmla="val 220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600"/>
              </a:p>
            </p:txBody>
          </p:sp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id="{02726D60-5DC9-409E-F2E9-AB459A8A7B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684064" y="968068"/>
                <a:ext cx="10823872" cy="4713521"/>
              </a:xfrm>
              <a:prstGeom prst="rect">
                <a:avLst/>
              </a:prstGeom>
            </p:spPr>
          </p:pic>
        </p:grp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C08A90A8-64C9-5B32-1211-2AD39FF43488}"/>
                </a:ext>
              </a:extLst>
            </p:cNvPr>
            <p:cNvSpPr/>
            <p:nvPr/>
          </p:nvSpPr>
          <p:spPr>
            <a:xfrm>
              <a:off x="1447433" y="1758683"/>
              <a:ext cx="9651939" cy="36346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600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2CCE4634-134B-E6C3-75CC-3F8B77432310}"/>
              </a:ext>
            </a:extLst>
          </p:cNvPr>
          <p:cNvSpPr txBox="1"/>
          <p:nvPr/>
        </p:nvSpPr>
        <p:spPr>
          <a:xfrm>
            <a:off x="1841873" y="302481"/>
            <a:ext cx="3515659" cy="6890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i="0" dirty="0">
                <a:solidFill>
                  <a:srgbClr val="FFFFFF"/>
                </a:solidFill>
                <a:effectLst/>
                <a:latin typeface="方正少儿_GBK" panose="03000509000000000000" pitchFamily="65" charset="-122"/>
                <a:ea typeface="方正少儿_GBK" panose="03000509000000000000" pitchFamily="65" charset="-122"/>
              </a:rPr>
              <a:t>小组合作探究：</a:t>
            </a:r>
            <a:endParaRPr lang="zh-CN" altLang="en-US" sz="3200" b="1" dirty="0">
              <a:solidFill>
                <a:srgbClr val="FFFFFF"/>
              </a:solidFill>
              <a:latin typeface="方正少儿_GBK" panose="03000509000000000000" pitchFamily="65" charset="-122"/>
              <a:ea typeface="方正少儿_GBK" panose="03000509000000000000" pitchFamily="65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0B28E4-E01D-BAF1-C206-48ACF47516C5}"/>
              </a:ext>
            </a:extLst>
          </p:cNvPr>
          <p:cNvSpPr txBox="1"/>
          <p:nvPr/>
        </p:nvSpPr>
        <p:spPr>
          <a:xfrm>
            <a:off x="1674704" y="1219144"/>
            <a:ext cx="81887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0F111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想一想：可以怎样购买？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27E4B29-D1D5-429A-AA94-DBB64A50A2DF}"/>
              </a:ext>
            </a:extLst>
          </p:cNvPr>
          <p:cNvSpPr txBox="1"/>
          <p:nvPr/>
        </p:nvSpPr>
        <p:spPr>
          <a:xfrm>
            <a:off x="1674704" y="1969992"/>
            <a:ext cx="8207190" cy="11331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0F111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写一写：请把你们组想到的所有购买方案记录在表格里，并算出总价。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37F09B2-BC83-E393-A4E0-41632CC12673}"/>
              </a:ext>
            </a:extLst>
          </p:cNvPr>
          <p:cNvSpPr txBox="1"/>
          <p:nvPr/>
        </p:nvSpPr>
        <p:spPr>
          <a:xfrm>
            <a:off x="1674704" y="3330815"/>
            <a:ext cx="81887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0F111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比一比：哪种方案最省钱？哪种方案最方便？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06FA5FD-21DA-6810-75BF-CB01AF11E38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8942" y="4059285"/>
            <a:ext cx="1379529" cy="151196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7716E745-3074-6A48-BED7-F898F4FB63C6}"/>
              </a:ext>
            </a:extLst>
          </p:cNvPr>
          <p:cNvSpPr txBox="1"/>
          <p:nvPr/>
        </p:nvSpPr>
        <p:spPr>
          <a:xfrm>
            <a:off x="6985053" y="5512511"/>
            <a:ext cx="1687306" cy="939903"/>
          </a:xfrm>
          <a:prstGeom prst="roundRect">
            <a:avLst/>
          </a:prstGeom>
          <a:solidFill>
            <a:srgbClr val="FEF3E7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/>
              <a:t>小包装4元</a:t>
            </a:r>
            <a:endParaRPr lang="en-US" altLang="zh-CN" sz="2000" b="1" dirty="0"/>
          </a:p>
          <a:p>
            <a:pPr algn="ctr">
              <a:lnSpc>
                <a:spcPct val="130000"/>
              </a:lnSpc>
            </a:pPr>
            <a:r>
              <a:rPr lang="zh-CN" altLang="en-US" sz="2000" b="1" dirty="0"/>
              <a:t>（3棵装）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B73754A3-E4E2-552C-982D-622F5DC0ACF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9981" y="4245276"/>
            <a:ext cx="1598219" cy="1229241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789151D4-AD01-E834-10F0-7646AAF66F82}"/>
              </a:ext>
            </a:extLst>
          </p:cNvPr>
          <p:cNvSpPr txBox="1"/>
          <p:nvPr/>
        </p:nvSpPr>
        <p:spPr>
          <a:xfrm>
            <a:off x="9590601" y="5512511"/>
            <a:ext cx="1687306" cy="939903"/>
          </a:xfrm>
          <a:prstGeom prst="roundRect">
            <a:avLst/>
          </a:prstGeom>
          <a:solidFill>
            <a:srgbClr val="FEF3E7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/>
              <a:t>大包装</a:t>
            </a:r>
            <a:r>
              <a:rPr lang="en-US" altLang="zh-CN" sz="2000" b="1" dirty="0"/>
              <a:t>10</a:t>
            </a:r>
            <a:r>
              <a:rPr lang="zh-CN" altLang="en-US" sz="2000" b="1" dirty="0"/>
              <a:t>元</a:t>
            </a:r>
            <a:endParaRPr lang="en-US" altLang="zh-CN" sz="2000" b="1" dirty="0"/>
          </a:p>
          <a:p>
            <a:pPr algn="ctr">
              <a:lnSpc>
                <a:spcPct val="130000"/>
              </a:lnSpc>
            </a:pPr>
            <a:r>
              <a:rPr lang="zh-CN" altLang="en-US" sz="2000" b="1" dirty="0"/>
              <a:t>（</a:t>
            </a:r>
            <a:r>
              <a:rPr lang="en-US" altLang="zh-CN" sz="2000" b="1" dirty="0"/>
              <a:t>9</a:t>
            </a:r>
            <a:r>
              <a:rPr lang="zh-CN" altLang="en-US" sz="2000" b="1" dirty="0"/>
              <a:t>棵装）</a:t>
            </a:r>
          </a:p>
        </p:txBody>
      </p:sp>
    </p:spTree>
    <p:extLst>
      <p:ext uri="{BB962C8B-B14F-4D97-AF65-F5344CB8AC3E}">
        <p14:creationId xmlns:p14="http://schemas.microsoft.com/office/powerpoint/2010/main" val="10563593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1" name="Rectangle 2">
            <a:extLst>
              <a:ext uri="{FF2B5EF4-FFF2-40B4-BE49-F238E27FC236}">
                <a16:creationId xmlns:a16="http://schemas.microsoft.com/office/drawing/2014/main" id="{6B13C384-3E29-ABE4-4DE0-1B546FF3A5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723" y="618432"/>
            <a:ext cx="2477211" cy="855407"/>
          </a:xfrm>
          <a:prstGeom prst="roundRect">
            <a:avLst>
              <a:gd name="adj" fmla="val 19065"/>
            </a:avLst>
          </a:prstGeom>
          <a:solidFill>
            <a:srgbClr val="FFFFFF"/>
          </a:solidFill>
          <a:ln w="57150">
            <a:solidFill>
              <a:srgbClr val="FF6E0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0070C0"/>
                </a:solidFill>
                <a:ea typeface="黑体" panose="02010609060101010101" pitchFamily="49" charset="-122"/>
              </a:rPr>
              <a:t>制定计划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1779168-2701-5190-13B5-E06CCEC850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318" y="2004348"/>
            <a:ext cx="1379529" cy="151196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07A722D-432D-5EA6-B94A-E36A2C82BDE4}"/>
              </a:ext>
            </a:extLst>
          </p:cNvPr>
          <p:cNvSpPr txBox="1"/>
          <p:nvPr/>
        </p:nvSpPr>
        <p:spPr>
          <a:xfrm>
            <a:off x="2398304" y="2290378"/>
            <a:ext cx="1687306" cy="939903"/>
          </a:xfrm>
          <a:prstGeom prst="roundRect">
            <a:avLst/>
          </a:prstGeom>
          <a:solidFill>
            <a:srgbClr val="FEF3E7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/>
              <a:t>小包装4元</a:t>
            </a:r>
            <a:endParaRPr lang="en-US" altLang="zh-CN" sz="2000" b="1" dirty="0"/>
          </a:p>
          <a:p>
            <a:pPr algn="ctr">
              <a:lnSpc>
                <a:spcPct val="130000"/>
              </a:lnSpc>
            </a:pPr>
            <a:r>
              <a:rPr lang="zh-CN" altLang="en-US" sz="2000" b="1" dirty="0"/>
              <a:t>（3棵装）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366656B-C76D-45A5-3B7F-84516DD4C75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973" y="3812662"/>
            <a:ext cx="1598219" cy="1229241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5D816152-1E27-987F-6DA9-798689D9ED45}"/>
              </a:ext>
            </a:extLst>
          </p:cNvPr>
          <p:cNvSpPr txBox="1"/>
          <p:nvPr/>
        </p:nvSpPr>
        <p:spPr>
          <a:xfrm>
            <a:off x="2398304" y="3957331"/>
            <a:ext cx="1687306" cy="939903"/>
          </a:xfrm>
          <a:prstGeom prst="roundRect">
            <a:avLst/>
          </a:prstGeom>
          <a:solidFill>
            <a:srgbClr val="FEF3E7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/>
              <a:t>大包装</a:t>
            </a:r>
            <a:r>
              <a:rPr lang="en-US" altLang="zh-CN" sz="2000" b="1" dirty="0"/>
              <a:t>10</a:t>
            </a:r>
            <a:r>
              <a:rPr lang="zh-CN" altLang="en-US" sz="2000" b="1" dirty="0"/>
              <a:t>元</a:t>
            </a:r>
            <a:endParaRPr lang="en-US" altLang="zh-CN" sz="2000" b="1" dirty="0"/>
          </a:p>
          <a:p>
            <a:pPr algn="ctr">
              <a:lnSpc>
                <a:spcPct val="130000"/>
              </a:lnSpc>
            </a:pPr>
            <a:r>
              <a:rPr lang="zh-CN" altLang="en-US" sz="2000" b="1" dirty="0"/>
              <a:t>（</a:t>
            </a:r>
            <a:r>
              <a:rPr lang="en-US" altLang="zh-CN" sz="2000" b="1" dirty="0"/>
              <a:t>9</a:t>
            </a:r>
            <a:r>
              <a:rPr lang="zh-CN" altLang="en-US" sz="2000" b="1" dirty="0"/>
              <a:t>棵装）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2BAC9448-CE43-1762-1593-22EE3D61DD9D}"/>
              </a:ext>
            </a:extLst>
          </p:cNvPr>
          <p:cNvCxnSpPr/>
          <p:nvPr/>
        </p:nvCxnSpPr>
        <p:spPr>
          <a:xfrm>
            <a:off x="688258" y="1927128"/>
            <a:ext cx="10677832" cy="0"/>
          </a:xfrm>
          <a:prstGeom prst="line">
            <a:avLst/>
          </a:prstGeom>
          <a:ln w="19050">
            <a:solidFill>
              <a:srgbClr val="456F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4B1FDC7-D9BD-5C30-62C9-E679A27CCEC3}"/>
              </a:ext>
            </a:extLst>
          </p:cNvPr>
          <p:cNvCxnSpPr/>
          <p:nvPr/>
        </p:nvCxnSpPr>
        <p:spPr>
          <a:xfrm>
            <a:off x="688258" y="3687102"/>
            <a:ext cx="10677832" cy="0"/>
          </a:xfrm>
          <a:prstGeom prst="line">
            <a:avLst/>
          </a:prstGeom>
          <a:ln w="19050">
            <a:solidFill>
              <a:srgbClr val="456F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FF4E2128-1940-50C6-1B56-848F6036A134}"/>
              </a:ext>
            </a:extLst>
          </p:cNvPr>
          <p:cNvSpPr txBox="1"/>
          <p:nvPr/>
        </p:nvSpPr>
        <p:spPr>
          <a:xfrm>
            <a:off x="4248397" y="1139682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456FAD"/>
                </a:solidFill>
              </a:rPr>
              <a:t>每盒的价钱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02C0389-D67A-7126-6996-87E41160E4EC}"/>
              </a:ext>
            </a:extLst>
          </p:cNvPr>
          <p:cNvSpPr txBox="1"/>
          <p:nvPr/>
        </p:nvSpPr>
        <p:spPr>
          <a:xfrm>
            <a:off x="4696729" y="2498719"/>
            <a:ext cx="10913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元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0F30675-2525-4B26-5B9E-BAD7CE097AD2}"/>
              </a:ext>
            </a:extLst>
          </p:cNvPr>
          <p:cNvSpPr txBox="1"/>
          <p:nvPr/>
        </p:nvSpPr>
        <p:spPr>
          <a:xfrm>
            <a:off x="4696729" y="4165672"/>
            <a:ext cx="10913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10</a:t>
            </a:r>
            <a:r>
              <a:rPr lang="zh-CN" altLang="en-US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元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15D4458-3462-0047-DA8B-E41D34CAEDC1}"/>
              </a:ext>
            </a:extLst>
          </p:cNvPr>
          <p:cNvSpPr txBox="1"/>
          <p:nvPr/>
        </p:nvSpPr>
        <p:spPr>
          <a:xfrm>
            <a:off x="6463136" y="1139682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456FAD"/>
                </a:solidFill>
              </a:rPr>
              <a:t>每盒的棵数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E26F7DD-B857-CEB6-F528-9BB4B9B327EA}"/>
              </a:ext>
            </a:extLst>
          </p:cNvPr>
          <p:cNvSpPr txBox="1"/>
          <p:nvPr/>
        </p:nvSpPr>
        <p:spPr>
          <a:xfrm>
            <a:off x="6911468" y="2498719"/>
            <a:ext cx="10913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棵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0E274B3-3EA0-A3F5-A86E-4D68DAD22955}"/>
              </a:ext>
            </a:extLst>
          </p:cNvPr>
          <p:cNvSpPr txBox="1"/>
          <p:nvPr/>
        </p:nvSpPr>
        <p:spPr>
          <a:xfrm>
            <a:off x="6911468" y="4165672"/>
            <a:ext cx="10913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9</a:t>
            </a:r>
            <a:r>
              <a:rPr lang="zh-CN" altLang="en-US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棵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AFE0BFF-97C9-8B21-4381-C05048B005EF}"/>
              </a:ext>
            </a:extLst>
          </p:cNvPr>
          <p:cNvSpPr txBox="1"/>
          <p:nvPr/>
        </p:nvSpPr>
        <p:spPr>
          <a:xfrm>
            <a:off x="9313304" y="924239"/>
            <a:ext cx="16616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456FAD"/>
                </a:solidFill>
              </a:rPr>
              <a:t>40</a:t>
            </a:r>
            <a:r>
              <a:rPr lang="zh-CN" altLang="en-US" sz="2800" b="1" dirty="0">
                <a:solidFill>
                  <a:srgbClr val="456FAD"/>
                </a:solidFill>
              </a:rPr>
              <a:t>元能买的棵数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C66977E-8497-F8BA-91D7-F23506795AF7}"/>
              </a:ext>
            </a:extLst>
          </p:cNvPr>
          <p:cNvSpPr txBox="1"/>
          <p:nvPr/>
        </p:nvSpPr>
        <p:spPr>
          <a:xfrm>
            <a:off x="8681884" y="2223416"/>
            <a:ext cx="26547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4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×10</a:t>
            </a:r>
            <a:r>
              <a:rPr lang="en-US" altLang="zh-CN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=40(</a:t>
            </a:r>
            <a:r>
              <a:rPr lang="zh-CN" altLang="en-US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元</a:t>
            </a:r>
            <a:r>
              <a:rPr lang="en-US" altLang="zh-CN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 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0840C0A8-08F7-FDDD-B279-E41F83E5C9DB}"/>
              </a:ext>
            </a:extLst>
          </p:cNvPr>
          <p:cNvSpPr txBox="1"/>
          <p:nvPr/>
        </p:nvSpPr>
        <p:spPr>
          <a:xfrm>
            <a:off x="8681884" y="2813352"/>
            <a:ext cx="26547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×10</a:t>
            </a:r>
            <a:r>
              <a:rPr lang="en-US" altLang="zh-CN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=30(</a:t>
            </a:r>
            <a:r>
              <a:rPr lang="zh-CN" altLang="en-US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棵</a:t>
            </a:r>
            <a:r>
              <a:rPr lang="en-US" altLang="zh-CN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 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54982CFC-0F67-553C-813C-4E316E3CADA4}"/>
              </a:ext>
            </a:extLst>
          </p:cNvPr>
          <p:cNvSpPr txBox="1"/>
          <p:nvPr/>
        </p:nvSpPr>
        <p:spPr>
          <a:xfrm>
            <a:off x="8681884" y="3826074"/>
            <a:ext cx="26547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10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×4</a:t>
            </a:r>
            <a:r>
              <a:rPr lang="en-US" altLang="zh-CN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=40(</a:t>
            </a:r>
            <a:r>
              <a:rPr lang="zh-CN" altLang="en-US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元</a:t>
            </a:r>
            <a:r>
              <a:rPr lang="en-US" altLang="zh-CN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 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E42AF1E-0251-E8F7-E1F8-8B6ABD45788C}"/>
              </a:ext>
            </a:extLst>
          </p:cNvPr>
          <p:cNvSpPr txBox="1"/>
          <p:nvPr/>
        </p:nvSpPr>
        <p:spPr>
          <a:xfrm>
            <a:off x="8681884" y="4416010"/>
            <a:ext cx="26547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9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×4</a:t>
            </a:r>
            <a:r>
              <a:rPr lang="en-US" altLang="zh-CN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=36(</a:t>
            </a:r>
            <a:r>
              <a:rPr lang="zh-CN" altLang="en-US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棵</a:t>
            </a:r>
            <a:r>
              <a:rPr lang="en-US" altLang="zh-CN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rgbClr val="0F1115"/>
                </a:solidFill>
                <a:latin typeface="+mn-lt"/>
                <a:ea typeface="黑体" panose="02010609060101010101" pitchFamily="49" charset="-122"/>
              </a:rPr>
              <a:t> 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2DB659B-A163-610C-5149-CE2697F4848C}"/>
              </a:ext>
            </a:extLst>
          </p:cNvPr>
          <p:cNvSpPr txBox="1"/>
          <p:nvPr/>
        </p:nvSpPr>
        <p:spPr>
          <a:xfrm>
            <a:off x="1042221" y="5427866"/>
            <a:ext cx="26547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36 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棵 ＞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30 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棵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52F74534-2C6D-2489-8D71-B4CBC8546990}"/>
              </a:ext>
            </a:extLst>
          </p:cNvPr>
          <p:cNvSpPr txBox="1"/>
          <p:nvPr/>
        </p:nvSpPr>
        <p:spPr>
          <a:xfrm>
            <a:off x="4454013" y="5212423"/>
            <a:ext cx="688258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同样用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40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元，买大包装的可以买更多幼苗，故尽量多买大包装的。</a:t>
            </a:r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id="{0287ED5A-42F1-43EF-ADA4-3FFFCC3BC6F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38" t="32648" b="42989"/>
          <a:stretch/>
        </p:blipFill>
        <p:spPr>
          <a:xfrm>
            <a:off x="3601515" y="4097712"/>
            <a:ext cx="1176073" cy="979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770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圆角矩形 12">
            <a:extLst>
              <a:ext uri="{FF2B5EF4-FFF2-40B4-BE49-F238E27FC236}">
                <a16:creationId xmlns:a16="http://schemas.microsoft.com/office/drawing/2014/main" id="{BC6266DC-54A9-4283-A399-1CD2ED035B66}"/>
              </a:ext>
            </a:extLst>
          </p:cNvPr>
          <p:cNvSpPr/>
          <p:nvPr/>
        </p:nvSpPr>
        <p:spPr>
          <a:xfrm>
            <a:off x="5034224" y="1833533"/>
            <a:ext cx="5770358" cy="1522615"/>
          </a:xfrm>
          <a:prstGeom prst="roundRect">
            <a:avLst>
              <a:gd name="adj" fmla="val 1489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45CBA4D1-1B92-59D5-70CB-9C60A77680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318" y="2004348"/>
            <a:ext cx="1379529" cy="1511962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441CE9CB-3768-C9A6-2A2D-41DFBD826EE8}"/>
              </a:ext>
            </a:extLst>
          </p:cNvPr>
          <p:cNvSpPr txBox="1"/>
          <p:nvPr/>
        </p:nvSpPr>
        <p:spPr>
          <a:xfrm>
            <a:off x="2398304" y="2290378"/>
            <a:ext cx="1687306" cy="939903"/>
          </a:xfrm>
          <a:prstGeom prst="roundRect">
            <a:avLst/>
          </a:prstGeom>
          <a:solidFill>
            <a:srgbClr val="FEF3E7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/>
              <a:t>小包装4元</a:t>
            </a:r>
            <a:endParaRPr lang="en-US" altLang="zh-CN" sz="2000" b="1" dirty="0"/>
          </a:p>
          <a:p>
            <a:pPr algn="ctr">
              <a:lnSpc>
                <a:spcPct val="130000"/>
              </a:lnSpc>
            </a:pPr>
            <a:r>
              <a:rPr lang="zh-CN" altLang="en-US" sz="2000" b="1" dirty="0"/>
              <a:t>（3棵装）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F5073F40-2828-5F51-5198-ECBBF287D14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973" y="3812662"/>
            <a:ext cx="1598219" cy="1229241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F8F1FCD2-1AAC-4044-8F76-3CE4B9051972}"/>
              </a:ext>
            </a:extLst>
          </p:cNvPr>
          <p:cNvSpPr txBox="1"/>
          <p:nvPr/>
        </p:nvSpPr>
        <p:spPr>
          <a:xfrm>
            <a:off x="2398304" y="3957331"/>
            <a:ext cx="1687306" cy="939903"/>
          </a:xfrm>
          <a:prstGeom prst="roundRect">
            <a:avLst/>
          </a:prstGeom>
          <a:solidFill>
            <a:srgbClr val="FEF3E7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/>
              <a:t>大包装</a:t>
            </a:r>
            <a:r>
              <a:rPr lang="en-US" altLang="zh-CN" sz="2000" b="1" dirty="0"/>
              <a:t>10</a:t>
            </a:r>
            <a:r>
              <a:rPr lang="zh-CN" altLang="en-US" sz="2000" b="1" dirty="0"/>
              <a:t>元</a:t>
            </a:r>
            <a:endParaRPr lang="en-US" altLang="zh-CN" sz="2000" b="1" dirty="0"/>
          </a:p>
          <a:p>
            <a:pPr algn="ctr">
              <a:lnSpc>
                <a:spcPct val="130000"/>
              </a:lnSpc>
            </a:pPr>
            <a:r>
              <a:rPr lang="zh-CN" altLang="en-US" sz="2000" b="1" dirty="0"/>
              <a:t>（</a:t>
            </a:r>
            <a:r>
              <a:rPr lang="en-US" altLang="zh-CN" sz="2000" b="1" dirty="0"/>
              <a:t>9</a:t>
            </a:r>
            <a:r>
              <a:rPr lang="zh-CN" altLang="en-US" sz="2000" b="1" dirty="0"/>
              <a:t>棵装）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3C2732CD-0ADB-9867-B510-83D3C13BEF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38" t="32648" b="42989"/>
          <a:stretch/>
        </p:blipFill>
        <p:spPr>
          <a:xfrm>
            <a:off x="3601515" y="4097712"/>
            <a:ext cx="1176073" cy="979173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id="{6D823B9B-A79B-2767-D2F8-E907A4DE520B}"/>
              </a:ext>
            </a:extLst>
          </p:cNvPr>
          <p:cNvGrpSpPr/>
          <p:nvPr/>
        </p:nvGrpSpPr>
        <p:grpSpPr>
          <a:xfrm>
            <a:off x="875070" y="693418"/>
            <a:ext cx="6341807" cy="584775"/>
            <a:chOff x="1071716" y="968721"/>
            <a:chExt cx="6341807" cy="584775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4AD9001-560A-F58C-7377-03C2C9BDCD95}"/>
                </a:ext>
              </a:extLst>
            </p:cNvPr>
            <p:cNvSpPr txBox="1"/>
            <p:nvPr/>
          </p:nvSpPr>
          <p:spPr>
            <a:xfrm>
              <a:off x="1071716" y="968721"/>
              <a:ext cx="634019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/>
                <a:t>要求：购买</a:t>
              </a:r>
              <a:r>
                <a:rPr lang="en-US" altLang="zh-CN" sz="3200" b="1" dirty="0"/>
                <a:t>30</a:t>
              </a:r>
              <a:r>
                <a:rPr lang="zh-CN" altLang="en-US" sz="3200" b="1" dirty="0"/>
                <a:t>棵，花的钱要最少。</a:t>
              </a: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5F1AC78B-3ED7-849C-9401-BF0B78DE3038}"/>
                </a:ext>
              </a:extLst>
            </p:cNvPr>
            <p:cNvCxnSpPr>
              <a:cxnSpLocks/>
            </p:cNvCxnSpPr>
            <p:nvPr/>
          </p:nvCxnSpPr>
          <p:spPr>
            <a:xfrm>
              <a:off x="2349910" y="1553496"/>
              <a:ext cx="5063613" cy="0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5" name="图片 24" descr="9">
            <a:extLst>
              <a:ext uri="{FF2B5EF4-FFF2-40B4-BE49-F238E27FC236}">
                <a16:creationId xmlns:a16="http://schemas.microsoft.com/office/drawing/2014/main" id="{ECA10595-750F-60F3-E58B-BA310F99BF1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73" r="2130" b="50556"/>
          <a:stretch>
            <a:fillRect/>
          </a:stretch>
        </p:blipFill>
        <p:spPr>
          <a:xfrm flipH="1">
            <a:off x="10224205" y="2054840"/>
            <a:ext cx="1080000" cy="1080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40" h="5340">
                <a:moveTo>
                  <a:pt x="2670" y="0"/>
                </a:moveTo>
                <a:cubicBezTo>
                  <a:pt x="4145" y="0"/>
                  <a:pt x="5340" y="1195"/>
                  <a:pt x="5340" y="2670"/>
                </a:cubicBezTo>
                <a:cubicBezTo>
                  <a:pt x="5340" y="4145"/>
                  <a:pt x="4145" y="5340"/>
                  <a:pt x="2670" y="5340"/>
                </a:cubicBezTo>
                <a:cubicBezTo>
                  <a:pt x="1195" y="5340"/>
                  <a:pt x="0" y="4145"/>
                  <a:pt x="0" y="2670"/>
                </a:cubicBezTo>
                <a:cubicBezTo>
                  <a:pt x="0" y="1195"/>
                  <a:pt x="1195" y="0"/>
                  <a:pt x="267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ECA67FEF-80AC-61EA-5A72-9DEEEF829F17}"/>
              </a:ext>
            </a:extLst>
          </p:cNvPr>
          <p:cNvSpPr txBox="1"/>
          <p:nvPr/>
        </p:nvSpPr>
        <p:spPr>
          <a:xfrm>
            <a:off x="5801187" y="2333230"/>
            <a:ext cx="3791423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eaLnBrk="1" latinLnBrk="0" hangingPunct="1"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最好只购买大包装的。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46AB549-E177-50ED-1610-16E36060BE70}"/>
              </a:ext>
            </a:extLst>
          </p:cNvPr>
          <p:cNvSpPr txBox="1"/>
          <p:nvPr/>
        </p:nvSpPr>
        <p:spPr>
          <a:xfrm>
            <a:off x="5683046" y="3683888"/>
            <a:ext cx="13267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2800" b="1" dirty="0">
                <a:solidFill>
                  <a:srgbClr val="0000FF"/>
                </a:solidFill>
                <a:latin typeface="+mn-lt"/>
                <a:ea typeface="+mj-ea"/>
              </a:rPr>
              <a:t>买</a:t>
            </a: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+mj-ea"/>
              </a:rPr>
              <a:t>3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+mj-ea"/>
              </a:rPr>
              <a:t>盒：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AC227A1D-5ADC-0233-43B3-2B6EA8DBE262}"/>
              </a:ext>
            </a:extLst>
          </p:cNvPr>
          <p:cNvSpPr txBox="1"/>
          <p:nvPr/>
        </p:nvSpPr>
        <p:spPr>
          <a:xfrm>
            <a:off x="7246375" y="3683888"/>
            <a:ext cx="30185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0000FF"/>
                </a:solidFill>
                <a:latin typeface="+mn-lt"/>
                <a:ea typeface="+mj-ea"/>
              </a:rPr>
              <a:t>9×3 = 27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+mj-ea"/>
              </a:rPr>
              <a:t>（棵）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D6527D3-1F02-66C2-7A11-6C0EEC0E3349}"/>
              </a:ext>
            </a:extLst>
          </p:cNvPr>
          <p:cNvSpPr txBox="1"/>
          <p:nvPr/>
        </p:nvSpPr>
        <p:spPr>
          <a:xfrm>
            <a:off x="5683046" y="4490133"/>
            <a:ext cx="13267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2800" b="1" dirty="0">
                <a:solidFill>
                  <a:srgbClr val="0000FF"/>
                </a:solidFill>
                <a:latin typeface="+mn-lt"/>
                <a:ea typeface="+mj-ea"/>
              </a:rPr>
              <a:t>买</a:t>
            </a: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+mj-ea"/>
              </a:rPr>
              <a:t>4</a:t>
            </a:r>
            <a:r>
              <a:rPr lang="zh-CN" altLang="en-US" sz="2800" b="1" dirty="0">
                <a:solidFill>
                  <a:srgbClr val="0000FF"/>
                </a:solidFill>
              </a:rPr>
              <a:t>盒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+mj-ea"/>
              </a:rPr>
              <a:t>：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05444187-B54B-F573-088A-13726C39BBD9}"/>
              </a:ext>
            </a:extLst>
          </p:cNvPr>
          <p:cNvSpPr txBox="1"/>
          <p:nvPr/>
        </p:nvSpPr>
        <p:spPr>
          <a:xfrm>
            <a:off x="7246375" y="4490133"/>
            <a:ext cx="30185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0000FF"/>
                </a:solidFill>
                <a:latin typeface="+mn-lt"/>
                <a:ea typeface="+mj-ea"/>
              </a:rPr>
              <a:t>9×4 = 36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+mj-ea"/>
              </a:rPr>
              <a:t>（棵）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77FA1C30-3C31-A404-A40B-1BB9309C1DDD}"/>
              </a:ext>
            </a:extLst>
          </p:cNvPr>
          <p:cNvSpPr txBox="1"/>
          <p:nvPr/>
        </p:nvSpPr>
        <p:spPr>
          <a:xfrm>
            <a:off x="5201264" y="1857074"/>
            <a:ext cx="5047872" cy="14755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b="1" dirty="0">
                <a:latin typeface="+mn-lt"/>
                <a:ea typeface="黑体" panose="02010609060101010101" pitchFamily="49" charset="-122"/>
                <a:sym typeface="+mn-ea"/>
              </a:rPr>
              <a:t>只买大包装不好凑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  <a:sym typeface="+mn-ea"/>
              </a:rPr>
              <a:t>30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  <a:sym typeface="+mn-ea"/>
              </a:rPr>
              <a:t>棵，可以大包装和小包装混合着买，恰好买够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  <a:sym typeface="+mn-ea"/>
              </a:rPr>
              <a:t>30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  <a:sym typeface="+mn-ea"/>
              </a:rPr>
              <a:t>棵。</a:t>
            </a:r>
          </a:p>
        </p:txBody>
      </p:sp>
      <p:sp>
        <p:nvSpPr>
          <p:cNvPr id="33" name="圆角矩形 12">
            <a:extLst>
              <a:ext uri="{FF2B5EF4-FFF2-40B4-BE49-F238E27FC236}">
                <a16:creationId xmlns:a16="http://schemas.microsoft.com/office/drawing/2014/main" id="{9FCE223C-3B51-FE22-F927-84034ABC8E59}"/>
              </a:ext>
            </a:extLst>
          </p:cNvPr>
          <p:cNvSpPr/>
          <p:nvPr/>
        </p:nvSpPr>
        <p:spPr>
          <a:xfrm flipH="1">
            <a:off x="1110718" y="5210482"/>
            <a:ext cx="10113010" cy="1160822"/>
          </a:xfrm>
          <a:prstGeom prst="roundRect">
            <a:avLst>
              <a:gd name="adj" fmla="val 1150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5" name="图片 34" descr="60">
            <a:extLst>
              <a:ext uri="{FF2B5EF4-FFF2-40B4-BE49-F238E27FC236}">
                <a16:creationId xmlns:a16="http://schemas.microsoft.com/office/drawing/2014/main" id="{35C991BF-BADA-C6F0-A97E-F12457F9368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6237" t="1111" r="13742" b="51852"/>
          <a:stretch>
            <a:fillRect/>
          </a:stretch>
        </p:blipFill>
        <p:spPr>
          <a:xfrm flipH="1">
            <a:off x="646512" y="5240743"/>
            <a:ext cx="1080000" cy="1080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080" h="5080">
                <a:moveTo>
                  <a:pt x="2540" y="0"/>
                </a:moveTo>
                <a:cubicBezTo>
                  <a:pt x="3943" y="0"/>
                  <a:pt x="5080" y="1137"/>
                  <a:pt x="5080" y="2540"/>
                </a:cubicBezTo>
                <a:cubicBezTo>
                  <a:pt x="5080" y="3943"/>
                  <a:pt x="3943" y="5080"/>
                  <a:pt x="2540" y="5080"/>
                </a:cubicBezTo>
                <a:cubicBezTo>
                  <a:pt x="1137" y="5080"/>
                  <a:pt x="0" y="3943"/>
                  <a:pt x="0" y="2540"/>
                </a:cubicBezTo>
                <a:cubicBezTo>
                  <a:pt x="0" y="1137"/>
                  <a:pt x="1137" y="0"/>
                  <a:pt x="254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532F52BF-E8D0-93AD-70AF-9B8A355F02D5}"/>
              </a:ext>
            </a:extLst>
          </p:cNvPr>
          <p:cNvSpPr txBox="1"/>
          <p:nvPr/>
        </p:nvSpPr>
        <p:spPr>
          <a:xfrm flipH="1">
            <a:off x="1888839" y="5242232"/>
            <a:ext cx="9142018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defRPr/>
            </a:pPr>
            <a:r>
              <a:rPr lang="zh-CN" altLang="en-US" sz="3200" b="1" dirty="0">
                <a:latin typeface="楷体" panose="02010609060101010101" pitchFamily="49" charset="-122"/>
                <a:sym typeface="+mn-ea"/>
              </a:rPr>
              <a:t>可以把不同的购买方案列表比一比</a:t>
            </a:r>
            <a:r>
              <a:rPr lang="en-US" altLang="zh-CN" sz="3200" b="1" dirty="0">
                <a:latin typeface="楷体" panose="02010609060101010101" pitchFamily="49" charset="-122"/>
                <a:sym typeface="+mn-ea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sym typeface="+mn-ea"/>
              </a:rPr>
              <a:t>从中找出最省钱的方案。</a:t>
            </a:r>
            <a:endParaRPr lang="zh-CN" altLang="en-US" sz="3200" b="1" dirty="0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233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/>
      <p:bldP spid="27" grpId="1"/>
      <p:bldP spid="28" grpId="0"/>
      <p:bldP spid="29" grpId="0"/>
      <p:bldP spid="30" grpId="0"/>
      <p:bldP spid="31" grpId="0"/>
      <p:bldP spid="32" grpId="0" bldLvl="0"/>
      <p:bldP spid="33" grpId="0" bldLvl="0" animBg="1"/>
      <p:bldP spid="36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id="{AC7CF3DD-6701-0A93-8A6B-B9F97F09FA42}"/>
              </a:ext>
            </a:extLst>
          </p:cNvPr>
          <p:cNvSpPr/>
          <p:nvPr/>
        </p:nvSpPr>
        <p:spPr>
          <a:xfrm>
            <a:off x="9075067" y="2359742"/>
            <a:ext cx="1956620" cy="3244645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06A226D1-368D-F941-9436-D0B302E84AAE}"/>
              </a:ext>
            </a:extLst>
          </p:cNvPr>
          <p:cNvSpPr/>
          <p:nvPr/>
        </p:nvSpPr>
        <p:spPr>
          <a:xfrm>
            <a:off x="3136490" y="2359742"/>
            <a:ext cx="1956620" cy="3244645"/>
          </a:xfrm>
          <a:prstGeom prst="rect">
            <a:avLst/>
          </a:prstGeom>
          <a:solidFill>
            <a:srgbClr val="FEF3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991B2E35-4291-3EA0-45AC-D03F773593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723" y="618432"/>
            <a:ext cx="2477211" cy="855407"/>
          </a:xfrm>
          <a:prstGeom prst="roundRect">
            <a:avLst>
              <a:gd name="adj" fmla="val 19065"/>
            </a:avLst>
          </a:prstGeom>
          <a:solidFill>
            <a:srgbClr val="FFFFFF"/>
          </a:solidFill>
          <a:ln w="57150">
            <a:solidFill>
              <a:srgbClr val="FF6E0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0070C0"/>
                </a:solidFill>
                <a:ea typeface="黑体" panose="02010609060101010101" pitchFamily="49" charset="-122"/>
              </a:rPr>
              <a:t>解决问题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7C9E1491-3553-1516-D5E7-E5FBFCAED9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0797303"/>
              </p:ext>
            </p:extLst>
          </p:nvPr>
        </p:nvGraphicFramePr>
        <p:xfrm>
          <a:off x="1146000" y="1723842"/>
          <a:ext cx="9900000" cy="388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0000">
                  <a:extLst>
                    <a:ext uri="{9D8B030D-6E8A-4147-A177-3AD203B41FA5}">
                      <a16:colId xmlns:a16="http://schemas.microsoft.com/office/drawing/2014/main" val="1472286720"/>
                    </a:ext>
                  </a:extLst>
                </a:gridCol>
                <a:gridCol w="1980000">
                  <a:extLst>
                    <a:ext uri="{9D8B030D-6E8A-4147-A177-3AD203B41FA5}">
                      <a16:colId xmlns:a16="http://schemas.microsoft.com/office/drawing/2014/main" val="3416969982"/>
                    </a:ext>
                  </a:extLst>
                </a:gridCol>
                <a:gridCol w="1980000">
                  <a:extLst>
                    <a:ext uri="{9D8B030D-6E8A-4147-A177-3AD203B41FA5}">
                      <a16:colId xmlns:a16="http://schemas.microsoft.com/office/drawing/2014/main" val="4185812265"/>
                    </a:ext>
                  </a:extLst>
                </a:gridCol>
                <a:gridCol w="1980000">
                  <a:extLst>
                    <a:ext uri="{9D8B030D-6E8A-4147-A177-3AD203B41FA5}">
                      <a16:colId xmlns:a16="http://schemas.microsoft.com/office/drawing/2014/main" val="1250790562"/>
                    </a:ext>
                  </a:extLst>
                </a:gridCol>
                <a:gridCol w="1980000">
                  <a:extLst>
                    <a:ext uri="{9D8B030D-6E8A-4147-A177-3AD203B41FA5}">
                      <a16:colId xmlns:a16="http://schemas.microsoft.com/office/drawing/2014/main" val="1674632676"/>
                    </a:ext>
                  </a:extLst>
                </a:gridCol>
              </a:tblGrid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方案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大包装</a:t>
                      </a:r>
                      <a:r>
                        <a:rPr lang="en-US" altLang="zh-CN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/</a:t>
                      </a: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盒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小包装</a:t>
                      </a:r>
                      <a:r>
                        <a:rPr lang="en-US" altLang="zh-CN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/</a:t>
                      </a: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盒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幼苗总数</a:t>
                      </a:r>
                      <a:r>
                        <a:rPr lang="en-US" altLang="zh-CN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/</a:t>
                      </a: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金额</a:t>
                      </a:r>
                      <a:r>
                        <a:rPr lang="en-US" altLang="zh-CN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/</a:t>
                      </a: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元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4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7192952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方案</a:t>
                      </a:r>
                      <a:r>
                        <a:rPr lang="en-US" altLang="zh-CN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1</a:t>
                      </a:r>
                      <a:endParaRPr lang="zh-CN" altLang="en-US" b="1" dirty="0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7752666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方案</a:t>
                      </a:r>
                      <a:r>
                        <a:rPr lang="en-US" altLang="zh-CN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2</a:t>
                      </a:r>
                      <a:endParaRPr lang="zh-CN" altLang="en-US" b="1" dirty="0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4734136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方案</a:t>
                      </a:r>
                      <a:r>
                        <a:rPr lang="en-US" altLang="zh-CN" b="1" dirty="0">
                          <a:solidFill>
                            <a:srgbClr val="000000"/>
                          </a:solidFill>
                          <a:latin typeface="+mn-lt"/>
                          <a:ea typeface="+mj-ea"/>
                        </a:rPr>
                        <a:t>3</a:t>
                      </a:r>
                      <a:endParaRPr lang="zh-CN" altLang="en-US" b="1" dirty="0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4558079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0941589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>
                        <a:solidFill>
                          <a:srgbClr val="000000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073471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7A56B64F-CCBB-91C5-9ABB-1E9190142C5E}"/>
              </a:ext>
            </a:extLst>
          </p:cNvPr>
          <p:cNvSpPr txBox="1"/>
          <p:nvPr/>
        </p:nvSpPr>
        <p:spPr>
          <a:xfrm>
            <a:off x="3136900" y="2442068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CDE7BBA-5EA7-89CC-F50D-5C290FD9003C}"/>
              </a:ext>
            </a:extLst>
          </p:cNvPr>
          <p:cNvSpPr txBox="1"/>
          <p:nvPr/>
        </p:nvSpPr>
        <p:spPr>
          <a:xfrm>
            <a:off x="5117397" y="2442068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41BCDF0-5DB7-3499-B238-02B5C7A0E566}"/>
              </a:ext>
            </a:extLst>
          </p:cNvPr>
          <p:cNvSpPr txBox="1"/>
          <p:nvPr/>
        </p:nvSpPr>
        <p:spPr>
          <a:xfrm>
            <a:off x="7097894" y="2442068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36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4776D5C-6159-2053-F088-588FC62CDBEB}"/>
              </a:ext>
            </a:extLst>
          </p:cNvPr>
          <p:cNvSpPr txBox="1"/>
          <p:nvPr/>
        </p:nvSpPr>
        <p:spPr>
          <a:xfrm>
            <a:off x="9078392" y="2442068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40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8E0F5AA-03C0-8267-3378-3F873D60DE4E}"/>
              </a:ext>
            </a:extLst>
          </p:cNvPr>
          <p:cNvSpPr txBox="1"/>
          <p:nvPr/>
        </p:nvSpPr>
        <p:spPr>
          <a:xfrm>
            <a:off x="3136900" y="3090997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3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51C5022-005F-A595-9E57-0520671F8ECB}"/>
              </a:ext>
            </a:extLst>
          </p:cNvPr>
          <p:cNvSpPr txBox="1"/>
          <p:nvPr/>
        </p:nvSpPr>
        <p:spPr>
          <a:xfrm>
            <a:off x="5117397" y="3090997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D540FD3-7DE3-F960-6203-2D8E8D2208AA}"/>
              </a:ext>
            </a:extLst>
          </p:cNvPr>
          <p:cNvSpPr txBox="1"/>
          <p:nvPr/>
        </p:nvSpPr>
        <p:spPr>
          <a:xfrm>
            <a:off x="7097894" y="3090997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30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84E0B02-29D8-6056-9208-E73E57441B7E}"/>
              </a:ext>
            </a:extLst>
          </p:cNvPr>
          <p:cNvSpPr txBox="1"/>
          <p:nvPr/>
        </p:nvSpPr>
        <p:spPr>
          <a:xfrm>
            <a:off x="9078392" y="3090997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34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E374AC0-082C-85A4-6614-4BA1AA7C2FB1}"/>
              </a:ext>
            </a:extLst>
          </p:cNvPr>
          <p:cNvSpPr txBox="1"/>
          <p:nvPr/>
        </p:nvSpPr>
        <p:spPr>
          <a:xfrm>
            <a:off x="3136900" y="3729479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721C946-DCE3-CB9C-8CB1-CDF8C40DA8AE}"/>
              </a:ext>
            </a:extLst>
          </p:cNvPr>
          <p:cNvSpPr txBox="1"/>
          <p:nvPr/>
        </p:nvSpPr>
        <p:spPr>
          <a:xfrm>
            <a:off x="5117397" y="3729479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07547C4-D013-4AE9-B49D-3ACC3E69A90B}"/>
              </a:ext>
            </a:extLst>
          </p:cNvPr>
          <p:cNvSpPr txBox="1"/>
          <p:nvPr/>
        </p:nvSpPr>
        <p:spPr>
          <a:xfrm>
            <a:off x="7097894" y="3729479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30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5B776F5-3E01-F142-D958-EDF22DBBA705}"/>
              </a:ext>
            </a:extLst>
          </p:cNvPr>
          <p:cNvSpPr txBox="1"/>
          <p:nvPr/>
        </p:nvSpPr>
        <p:spPr>
          <a:xfrm>
            <a:off x="9078392" y="3729479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36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5CEC499-E2C7-0F6A-7B90-FF9CEDBC54CC}"/>
              </a:ext>
            </a:extLst>
          </p:cNvPr>
          <p:cNvSpPr txBox="1"/>
          <p:nvPr/>
        </p:nvSpPr>
        <p:spPr>
          <a:xfrm>
            <a:off x="3136900" y="4386397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24B4AA5-CAA1-2AB9-53BA-0FE3ADC57AEC}"/>
              </a:ext>
            </a:extLst>
          </p:cNvPr>
          <p:cNvSpPr txBox="1"/>
          <p:nvPr/>
        </p:nvSpPr>
        <p:spPr>
          <a:xfrm>
            <a:off x="5117397" y="4386397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7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EFB7C73-22D9-133F-F520-EBE3B106529C}"/>
              </a:ext>
            </a:extLst>
          </p:cNvPr>
          <p:cNvSpPr txBox="1"/>
          <p:nvPr/>
        </p:nvSpPr>
        <p:spPr>
          <a:xfrm>
            <a:off x="7097894" y="4386397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30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4F13C22-6791-1D80-710F-5B108F3DF18A}"/>
              </a:ext>
            </a:extLst>
          </p:cNvPr>
          <p:cNvSpPr txBox="1"/>
          <p:nvPr/>
        </p:nvSpPr>
        <p:spPr>
          <a:xfrm>
            <a:off x="9078392" y="4386397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38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CA75C4C-CED6-BE3F-EFBB-BE9AA6E1830A}"/>
              </a:ext>
            </a:extLst>
          </p:cNvPr>
          <p:cNvSpPr txBox="1"/>
          <p:nvPr/>
        </p:nvSpPr>
        <p:spPr>
          <a:xfrm>
            <a:off x="3136900" y="5024879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0F4BAAE-E020-ED39-EC5C-64FB90BCE81E}"/>
              </a:ext>
            </a:extLst>
          </p:cNvPr>
          <p:cNvSpPr txBox="1"/>
          <p:nvPr/>
        </p:nvSpPr>
        <p:spPr>
          <a:xfrm>
            <a:off x="5117397" y="5024879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10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B8153F0-B37B-D6D3-B53F-3952005D0AF3}"/>
              </a:ext>
            </a:extLst>
          </p:cNvPr>
          <p:cNvSpPr txBox="1"/>
          <p:nvPr/>
        </p:nvSpPr>
        <p:spPr>
          <a:xfrm>
            <a:off x="7097894" y="5024879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30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271780F-5CF6-6FEE-808C-CA7E2CEDE437}"/>
              </a:ext>
            </a:extLst>
          </p:cNvPr>
          <p:cNvSpPr txBox="1"/>
          <p:nvPr/>
        </p:nvSpPr>
        <p:spPr>
          <a:xfrm>
            <a:off x="9078392" y="5024879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40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76CA34F-FDD2-AD87-AE36-8365350ADE72}"/>
              </a:ext>
            </a:extLst>
          </p:cNvPr>
          <p:cNvSpPr txBox="1"/>
          <p:nvPr/>
        </p:nvSpPr>
        <p:spPr>
          <a:xfrm>
            <a:off x="1155700" y="4386397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j-ea"/>
              </a:rPr>
              <a:t>方案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FEB98DC-C9D5-1510-86F4-00C656BAEAD3}"/>
              </a:ext>
            </a:extLst>
          </p:cNvPr>
          <p:cNvSpPr txBox="1"/>
          <p:nvPr/>
        </p:nvSpPr>
        <p:spPr>
          <a:xfrm>
            <a:off x="1155700" y="5024879"/>
            <a:ext cx="19594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j-ea"/>
              </a:rPr>
              <a:t>方案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F4FB2D0-12A0-37F0-7C52-B659205D6282}"/>
              </a:ext>
            </a:extLst>
          </p:cNvPr>
          <p:cNvSpPr txBox="1"/>
          <p:nvPr/>
        </p:nvSpPr>
        <p:spPr>
          <a:xfrm>
            <a:off x="4156177" y="822162"/>
            <a:ext cx="26350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2400" b="0" i="0" u="none" strike="noStrike" baseline="0" dirty="0">
                <a:solidFill>
                  <a:srgbClr val="0000FF"/>
                </a:solidFill>
                <a:latin typeface="FZYBKSJW--GB1-0"/>
              </a:rPr>
              <a:t>逐次减少大包装的盒数</a:t>
            </a:r>
            <a:r>
              <a:rPr lang="zh-CN" altLang="en-US" sz="2400" b="0" i="0" u="none" strike="noStrike" baseline="0" dirty="0">
                <a:solidFill>
                  <a:srgbClr val="0000FF"/>
                </a:solidFill>
                <a:latin typeface="FZSSK--GBK1-0"/>
              </a:rPr>
              <a:t>，</a:t>
            </a:r>
            <a:r>
              <a:rPr lang="zh-CN" altLang="en-US" sz="2400" b="0" i="0" u="none" strike="noStrike" baseline="0" dirty="0">
                <a:solidFill>
                  <a:srgbClr val="0000FF"/>
                </a:solidFill>
                <a:latin typeface="FZYBKSJW--GB1-0"/>
              </a:rPr>
              <a:t>有序寻找</a:t>
            </a:r>
            <a:r>
              <a:rPr lang="zh-CN" altLang="en-US" sz="2400" b="0" i="0" u="none" strike="noStrike" baseline="0" dirty="0">
                <a:solidFill>
                  <a:srgbClr val="0000FF"/>
                </a:solidFill>
                <a:latin typeface="FZSSK--GBK1-0"/>
              </a:rPr>
              <a:t>。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5B22A44B-8EAC-03AD-6DD2-310598A74FF6}"/>
              </a:ext>
            </a:extLst>
          </p:cNvPr>
          <p:cNvSpPr/>
          <p:nvPr/>
        </p:nvSpPr>
        <p:spPr>
          <a:xfrm>
            <a:off x="3234057" y="1448805"/>
            <a:ext cx="951169" cy="1142231"/>
          </a:xfrm>
          <a:custGeom>
            <a:avLst/>
            <a:gdLst>
              <a:gd name="connsiteX0" fmla="*/ 0 w 560439"/>
              <a:gd name="connsiteY0" fmla="*/ 835742 h 835742"/>
              <a:gd name="connsiteX1" fmla="*/ 275304 w 560439"/>
              <a:gd name="connsiteY1" fmla="*/ 196646 h 835742"/>
              <a:gd name="connsiteX2" fmla="*/ 560439 w 560439"/>
              <a:gd name="connsiteY2" fmla="*/ 0 h 835742"/>
              <a:gd name="connsiteX0" fmla="*/ 0 w 560439"/>
              <a:gd name="connsiteY0" fmla="*/ 835742 h 835742"/>
              <a:gd name="connsiteX1" fmla="*/ 165766 w 560439"/>
              <a:gd name="connsiteY1" fmla="*/ 334759 h 835742"/>
              <a:gd name="connsiteX2" fmla="*/ 560439 w 560439"/>
              <a:gd name="connsiteY2" fmla="*/ 0 h 835742"/>
              <a:gd name="connsiteX0" fmla="*/ 0 w 560439"/>
              <a:gd name="connsiteY0" fmla="*/ 835742 h 835742"/>
              <a:gd name="connsiteX1" fmla="*/ 165766 w 560439"/>
              <a:gd name="connsiteY1" fmla="*/ 334759 h 835742"/>
              <a:gd name="connsiteX2" fmla="*/ 560439 w 560439"/>
              <a:gd name="connsiteY2" fmla="*/ 0 h 835742"/>
              <a:gd name="connsiteX0" fmla="*/ 0 w 560439"/>
              <a:gd name="connsiteY0" fmla="*/ 835742 h 835742"/>
              <a:gd name="connsiteX1" fmla="*/ 165766 w 560439"/>
              <a:gd name="connsiteY1" fmla="*/ 334759 h 835742"/>
              <a:gd name="connsiteX2" fmla="*/ 560439 w 560439"/>
              <a:gd name="connsiteY2" fmla="*/ 0 h 835742"/>
              <a:gd name="connsiteX0" fmla="*/ 0 w 560439"/>
              <a:gd name="connsiteY0" fmla="*/ 835742 h 835742"/>
              <a:gd name="connsiteX1" fmla="*/ 165766 w 560439"/>
              <a:gd name="connsiteY1" fmla="*/ 334759 h 835742"/>
              <a:gd name="connsiteX2" fmla="*/ 560439 w 560439"/>
              <a:gd name="connsiteY2" fmla="*/ 0 h 835742"/>
              <a:gd name="connsiteX0" fmla="*/ 0 w 560439"/>
              <a:gd name="connsiteY0" fmla="*/ 835742 h 835742"/>
              <a:gd name="connsiteX1" fmla="*/ 165766 w 560439"/>
              <a:gd name="connsiteY1" fmla="*/ 334759 h 835742"/>
              <a:gd name="connsiteX2" fmla="*/ 560439 w 560439"/>
              <a:gd name="connsiteY2" fmla="*/ 0 h 835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0439" h="835742">
                <a:moveTo>
                  <a:pt x="0" y="835742"/>
                </a:moveTo>
                <a:cubicBezTo>
                  <a:pt x="12392" y="749711"/>
                  <a:pt x="72360" y="474049"/>
                  <a:pt x="165766" y="334759"/>
                </a:cubicBezTo>
                <a:cubicBezTo>
                  <a:pt x="259172" y="195469"/>
                  <a:pt x="443963" y="56024"/>
                  <a:pt x="560439" y="0"/>
                </a:cubicBezTo>
              </a:path>
            </a:pathLst>
          </a:custGeom>
          <a:noFill/>
          <a:ln>
            <a:solidFill>
              <a:srgbClr val="0000FF"/>
            </a:solidFill>
            <a:tailEnd type="stealth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7EAD5C5-BD52-D2FB-9861-8B60E1202B53}"/>
              </a:ext>
            </a:extLst>
          </p:cNvPr>
          <p:cNvSpPr txBox="1"/>
          <p:nvPr/>
        </p:nvSpPr>
        <p:spPr>
          <a:xfrm>
            <a:off x="1661651" y="5813012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i="0" u="none" strike="noStrike" baseline="0" dirty="0">
                <a:solidFill>
                  <a:srgbClr val="FF0000"/>
                </a:solidFill>
                <a:latin typeface="+mn-lt"/>
              </a:rPr>
              <a:t>34 &lt; 36 &lt; 38 &lt; 40</a:t>
            </a:r>
            <a:endParaRPr lang="zh-CN" altLang="en-US" sz="3200" b="1" dirty="0">
              <a:latin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15CE9B6-354C-1E36-A04A-7CB6FBCCCF6E}"/>
              </a:ext>
            </a:extLst>
          </p:cNvPr>
          <p:cNvSpPr txBox="1"/>
          <p:nvPr/>
        </p:nvSpPr>
        <p:spPr>
          <a:xfrm>
            <a:off x="5456902" y="5813012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 i="0" u="none" strike="noStrike" baseline="0">
                <a:solidFill>
                  <a:srgbClr val="FF0000"/>
                </a:solidFill>
                <a:latin typeface="+mn-lt"/>
              </a:defRPr>
            </a:lvl1pPr>
          </a:lstStyle>
          <a:p>
            <a:r>
              <a:rPr lang="zh-CN" altLang="en-US" dirty="0"/>
              <a:t>最省钱的方案是方案</a:t>
            </a:r>
            <a:r>
              <a:rPr lang="en-US" altLang="zh-CN" dirty="0"/>
              <a:t>2</a:t>
            </a:r>
            <a:r>
              <a:rPr lang="zh-CN" altLang="en-US" dirty="0"/>
              <a:t>。</a:t>
            </a: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BAC54BC1-2735-E338-F2BF-0AD8D31E283D}"/>
              </a:ext>
            </a:extLst>
          </p:cNvPr>
          <p:cNvSpPr/>
          <p:nvPr/>
        </p:nvSpPr>
        <p:spPr>
          <a:xfrm>
            <a:off x="1130710" y="2998839"/>
            <a:ext cx="9910916" cy="678426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455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28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30" grpId="0"/>
      <p:bldP spid="33" grpId="0" animBg="1"/>
      <p:bldP spid="35" grpId="0"/>
      <p:bldP spid="38" grpId="0"/>
      <p:bldP spid="3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2">
            <a:extLst>
              <a:ext uri="{FF2B5EF4-FFF2-40B4-BE49-F238E27FC236}">
                <a16:creationId xmlns:a16="http://schemas.microsoft.com/office/drawing/2014/main" id="{258A43B3-97A2-69BE-A6C7-D900D73ADB84}"/>
              </a:ext>
            </a:extLst>
          </p:cNvPr>
          <p:cNvSpPr/>
          <p:nvPr/>
        </p:nvSpPr>
        <p:spPr>
          <a:xfrm>
            <a:off x="7077075" y="2666898"/>
            <a:ext cx="4118032" cy="1914627"/>
          </a:xfrm>
          <a:prstGeom prst="roundRect">
            <a:avLst>
              <a:gd name="adj" fmla="val 9425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2988F23-1650-8CA3-6545-F61DD03259A0}"/>
              </a:ext>
            </a:extLst>
          </p:cNvPr>
          <p:cNvSpPr txBox="1"/>
          <p:nvPr/>
        </p:nvSpPr>
        <p:spPr>
          <a:xfrm>
            <a:off x="7096784" y="2661864"/>
            <a:ext cx="3475966" cy="18158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eaLnBrk="1" hangingPunct="1">
              <a:defRPr sz="2800" b="1">
                <a:latin typeface="楷体" panose="02010609060101010101" pitchFamily="49" charset="-122"/>
              </a:defRPr>
            </a:lvl1pPr>
          </a:lstStyle>
          <a:p>
            <a:r>
              <a:rPr lang="zh-CN" altLang="en-US" dirty="0">
                <a:solidFill>
                  <a:srgbClr val="0070C0"/>
                </a:solidFill>
                <a:sym typeface="+mn-ea"/>
              </a:rPr>
              <a:t>用列表的方法来整理更清楚，可以从大包装开始想，也可以从小包装开始想。</a:t>
            </a:r>
          </a:p>
        </p:txBody>
      </p:sp>
      <p:sp>
        <p:nvSpPr>
          <p:cNvPr id="17" name="圆角矩形 12">
            <a:extLst>
              <a:ext uri="{FF2B5EF4-FFF2-40B4-BE49-F238E27FC236}">
                <a16:creationId xmlns:a16="http://schemas.microsoft.com/office/drawing/2014/main" id="{2E435E55-E0A5-00F0-23F8-F1D081E26223}"/>
              </a:ext>
            </a:extLst>
          </p:cNvPr>
          <p:cNvSpPr/>
          <p:nvPr/>
        </p:nvSpPr>
        <p:spPr>
          <a:xfrm flipH="1">
            <a:off x="1319038" y="3368162"/>
            <a:ext cx="5545722" cy="1160822"/>
          </a:xfrm>
          <a:prstGeom prst="roundRect">
            <a:avLst>
              <a:gd name="adj" fmla="val 1150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4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EFA188F-6C43-F524-34D7-46DC590A18B0}"/>
              </a:ext>
            </a:extLst>
          </p:cNvPr>
          <p:cNvSpPr txBox="1"/>
          <p:nvPr/>
        </p:nvSpPr>
        <p:spPr>
          <a:xfrm flipH="1">
            <a:off x="1939845" y="3468738"/>
            <a:ext cx="4826593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sym typeface="+mn-ea"/>
              </a:rPr>
              <a:t>如果有多种购买方案，可以把它们都写出来再进行比较。</a:t>
            </a:r>
            <a:endParaRPr lang="zh-CN" altLang="en-US" sz="2800" b="1" dirty="0">
              <a:solidFill>
                <a:srgbClr val="0070C0"/>
              </a:solidFill>
              <a:latin typeface="+mn-lt"/>
              <a:ea typeface="+mn-ea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4E94469B-3E1E-B317-FB6A-D7EF82EF14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723" y="618432"/>
            <a:ext cx="2477211" cy="855407"/>
          </a:xfrm>
          <a:prstGeom prst="roundRect">
            <a:avLst>
              <a:gd name="adj" fmla="val 19065"/>
            </a:avLst>
          </a:prstGeom>
          <a:solidFill>
            <a:srgbClr val="FFFFFF"/>
          </a:solidFill>
          <a:ln w="57150">
            <a:solidFill>
              <a:srgbClr val="FF6E0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0070C0"/>
                </a:solidFill>
                <a:ea typeface="黑体" panose="02010609060101010101" pitchFamily="49" charset="-122"/>
              </a:rPr>
              <a:t>回顾反思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71EB98-B556-597D-F9F4-A123FA3C2A16}"/>
              </a:ext>
            </a:extLst>
          </p:cNvPr>
          <p:cNvSpPr txBox="1"/>
          <p:nvPr/>
        </p:nvSpPr>
        <p:spPr>
          <a:xfrm>
            <a:off x="953729" y="1590745"/>
            <a:ext cx="9799995" cy="12818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i="0" dirty="0">
                <a:solidFill>
                  <a:srgbClr val="0F111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通过刚才的探究，我们找到了解决‘怎样最省钱’这类问题的金钥匙：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圆角矩形 12">
            <a:extLst>
              <a:ext uri="{FF2B5EF4-FFF2-40B4-BE49-F238E27FC236}">
                <a16:creationId xmlns:a16="http://schemas.microsoft.com/office/drawing/2014/main" id="{F3B08A6E-DB4F-FF33-D62A-BDC8B3D4B653}"/>
              </a:ext>
            </a:extLst>
          </p:cNvPr>
          <p:cNvSpPr/>
          <p:nvPr/>
        </p:nvSpPr>
        <p:spPr>
          <a:xfrm flipH="1">
            <a:off x="1385712" y="5109414"/>
            <a:ext cx="4615037" cy="1160822"/>
          </a:xfrm>
          <a:prstGeom prst="roundRect">
            <a:avLst>
              <a:gd name="adj" fmla="val 1150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4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 descr="60">
            <a:extLst>
              <a:ext uri="{FF2B5EF4-FFF2-40B4-BE49-F238E27FC236}">
                <a16:creationId xmlns:a16="http://schemas.microsoft.com/office/drawing/2014/main" id="{D8B2EC9A-4D8D-581F-889B-E111DE16628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6237" t="1111" r="13742" b="51852"/>
          <a:stretch>
            <a:fillRect/>
          </a:stretch>
        </p:blipFill>
        <p:spPr>
          <a:xfrm flipH="1">
            <a:off x="921508" y="5149825"/>
            <a:ext cx="1080000" cy="1080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080" h="5080">
                <a:moveTo>
                  <a:pt x="2540" y="0"/>
                </a:moveTo>
                <a:cubicBezTo>
                  <a:pt x="3943" y="0"/>
                  <a:pt x="5080" y="1137"/>
                  <a:pt x="5080" y="2540"/>
                </a:cubicBezTo>
                <a:cubicBezTo>
                  <a:pt x="5080" y="3943"/>
                  <a:pt x="3943" y="5080"/>
                  <a:pt x="2540" y="5080"/>
                </a:cubicBezTo>
                <a:cubicBezTo>
                  <a:pt x="1137" y="5080"/>
                  <a:pt x="0" y="3943"/>
                  <a:pt x="0" y="2540"/>
                </a:cubicBezTo>
                <a:cubicBezTo>
                  <a:pt x="0" y="1137"/>
                  <a:pt x="1137" y="0"/>
                  <a:pt x="254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F226FE1F-C12B-9946-A282-F5A6952C4B5F}"/>
              </a:ext>
            </a:extLst>
          </p:cNvPr>
          <p:cNvSpPr txBox="1"/>
          <p:nvPr/>
        </p:nvSpPr>
        <p:spPr>
          <a:xfrm flipH="1">
            <a:off x="2106685" y="5428215"/>
            <a:ext cx="3808340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sym typeface="+mn-ea"/>
              </a:rPr>
              <a:t>有条理的思考很重要。</a:t>
            </a:r>
            <a:endParaRPr lang="zh-CN" altLang="en-US" sz="2800" b="1" dirty="0">
              <a:solidFill>
                <a:srgbClr val="0070C0"/>
              </a:solidFill>
              <a:latin typeface="+mn-lt"/>
              <a:ea typeface="+mn-ea"/>
            </a:endParaRPr>
          </a:p>
        </p:txBody>
      </p:sp>
      <p:sp>
        <p:nvSpPr>
          <p:cNvPr id="8" name="圆角矩形 12">
            <a:extLst>
              <a:ext uri="{FF2B5EF4-FFF2-40B4-BE49-F238E27FC236}">
                <a16:creationId xmlns:a16="http://schemas.microsoft.com/office/drawing/2014/main" id="{A3744C8F-8E2B-D703-5763-BFBA4B5481D8}"/>
              </a:ext>
            </a:extLst>
          </p:cNvPr>
          <p:cNvSpPr/>
          <p:nvPr/>
        </p:nvSpPr>
        <p:spPr>
          <a:xfrm>
            <a:off x="6715124" y="5155581"/>
            <a:ext cx="4394257" cy="1144688"/>
          </a:xfrm>
          <a:prstGeom prst="roundRect">
            <a:avLst>
              <a:gd name="adj" fmla="val 1489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 descr="9">
            <a:extLst>
              <a:ext uri="{FF2B5EF4-FFF2-40B4-BE49-F238E27FC236}">
                <a16:creationId xmlns:a16="http://schemas.microsoft.com/office/drawing/2014/main" id="{970B8E51-85B9-CA42-FFFC-1771ACA5AEC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73" r="2130" b="50556"/>
          <a:stretch>
            <a:fillRect/>
          </a:stretch>
        </p:blipFill>
        <p:spPr>
          <a:xfrm flipH="1">
            <a:off x="10386130" y="5187925"/>
            <a:ext cx="1080000" cy="1080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40" h="5340">
                <a:moveTo>
                  <a:pt x="2670" y="0"/>
                </a:moveTo>
                <a:cubicBezTo>
                  <a:pt x="4145" y="0"/>
                  <a:pt x="5340" y="1195"/>
                  <a:pt x="5340" y="2670"/>
                </a:cubicBezTo>
                <a:cubicBezTo>
                  <a:pt x="5340" y="4145"/>
                  <a:pt x="4145" y="5340"/>
                  <a:pt x="2670" y="5340"/>
                </a:cubicBezTo>
                <a:cubicBezTo>
                  <a:pt x="1195" y="5340"/>
                  <a:pt x="0" y="4145"/>
                  <a:pt x="0" y="2670"/>
                </a:cubicBezTo>
                <a:cubicBezTo>
                  <a:pt x="0" y="1195"/>
                  <a:pt x="1195" y="0"/>
                  <a:pt x="267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6EE8F272-5ED4-9FB1-0BEF-4390C0C6B6C6}"/>
              </a:ext>
            </a:extLst>
          </p:cNvPr>
          <p:cNvSpPr txBox="1"/>
          <p:nvPr/>
        </p:nvSpPr>
        <p:spPr>
          <a:xfrm>
            <a:off x="6905625" y="5250872"/>
            <a:ext cx="3486386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eaLnBrk="1" hangingPunct="1">
              <a:defRPr sz="2800" b="1">
                <a:latin typeface="楷体" panose="02010609060101010101" pitchFamily="49" charset="-122"/>
              </a:defRPr>
            </a:lvl1pPr>
          </a:lstStyle>
          <a:p>
            <a:r>
              <a:rPr lang="zh-CN" altLang="en-US" dirty="0">
                <a:solidFill>
                  <a:srgbClr val="0070C0"/>
                </a:solidFill>
                <a:sym typeface="+mn-ea"/>
              </a:rPr>
              <a:t>这样的方法还能解决很多问题。</a:t>
            </a:r>
          </a:p>
        </p:txBody>
      </p:sp>
      <p:pic>
        <p:nvPicPr>
          <p:cNvPr id="12" name="图片 11" descr="E:\本地\1.日常\状元成才路人物图\公司画图\22.png22">
            <a:extLst>
              <a:ext uri="{FF2B5EF4-FFF2-40B4-BE49-F238E27FC236}">
                <a16:creationId xmlns:a16="http://schemas.microsoft.com/office/drawing/2014/main" id="{C5F41281-C6AD-0F21-AAA4-8B823AB375A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624" t="3118" r="10084" b="50151"/>
          <a:stretch>
            <a:fillRect/>
          </a:stretch>
        </p:blipFill>
        <p:spPr>
          <a:xfrm>
            <a:off x="887187" y="3438743"/>
            <a:ext cx="1008128" cy="100812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3402">
                <a:moveTo>
                  <a:pt x="1701" y="0"/>
                </a:moveTo>
                <a:cubicBezTo>
                  <a:pt x="2640" y="0"/>
                  <a:pt x="3402" y="762"/>
                  <a:pt x="3402" y="1701"/>
                </a:cubicBezTo>
                <a:cubicBezTo>
                  <a:pt x="3402" y="2640"/>
                  <a:pt x="2640" y="3402"/>
                  <a:pt x="1701" y="3402"/>
                </a:cubicBezTo>
                <a:cubicBezTo>
                  <a:pt x="762" y="3402"/>
                  <a:pt x="0" y="2640"/>
                  <a:pt x="0" y="1701"/>
                </a:cubicBezTo>
                <a:cubicBezTo>
                  <a:pt x="0" y="762"/>
                  <a:pt x="762" y="0"/>
                  <a:pt x="1701" y="0"/>
                </a:cubicBezTo>
                <a:close/>
              </a:path>
            </a:pathLst>
          </a:custGeom>
          <a:solidFill>
            <a:srgbClr val="B8E4F5"/>
          </a:solidFill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B111FFAD-2F7A-FC0A-3869-6F12BF7D92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6" r="1545" b="55039"/>
          <a:stretch>
            <a:fillRect/>
          </a:stretch>
        </p:blipFill>
        <p:spPr>
          <a:xfrm>
            <a:off x="10500041" y="2658396"/>
            <a:ext cx="1080000" cy="1080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3402">
                <a:moveTo>
                  <a:pt x="1701" y="0"/>
                </a:moveTo>
                <a:cubicBezTo>
                  <a:pt x="2640" y="0"/>
                  <a:pt x="3402" y="762"/>
                  <a:pt x="3402" y="1701"/>
                </a:cubicBezTo>
                <a:cubicBezTo>
                  <a:pt x="3402" y="2640"/>
                  <a:pt x="2640" y="3402"/>
                  <a:pt x="1701" y="3402"/>
                </a:cubicBezTo>
                <a:cubicBezTo>
                  <a:pt x="762" y="3402"/>
                  <a:pt x="0" y="2640"/>
                  <a:pt x="0" y="1701"/>
                </a:cubicBezTo>
                <a:cubicBezTo>
                  <a:pt x="0" y="762"/>
                  <a:pt x="762" y="0"/>
                  <a:pt x="1701" y="0"/>
                </a:cubicBezTo>
                <a:close/>
              </a:path>
            </a:pathLst>
          </a:custGeom>
          <a:solidFill>
            <a:srgbClr val="B8E4F5"/>
          </a:solidFill>
        </p:spPr>
      </p:pic>
    </p:spTree>
    <p:extLst>
      <p:ext uri="{BB962C8B-B14F-4D97-AF65-F5344CB8AC3E}">
        <p14:creationId xmlns:p14="http://schemas.microsoft.com/office/powerpoint/2010/main" val="1312606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/>
      <p:bldP spid="17" grpId="0" bldLvl="0" animBg="1"/>
      <p:bldP spid="18" grpId="0" bldLvl="0"/>
      <p:bldP spid="5" grpId="0" bldLvl="0" animBg="1"/>
      <p:bldP spid="7" grpId="0" bldLvl="0"/>
      <p:bldP spid="8" grpId="0" bldLvl="0" animBg="1"/>
      <p:bldP spid="11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F14CD33-5759-A656-9C24-A7A874FD3A92}"/>
              </a:ext>
            </a:extLst>
          </p:cNvPr>
          <p:cNvGrpSpPr/>
          <p:nvPr/>
        </p:nvGrpSpPr>
        <p:grpSpPr>
          <a:xfrm>
            <a:off x="871597" y="660606"/>
            <a:ext cx="2848375" cy="613860"/>
            <a:chOff x="321626" y="379951"/>
            <a:chExt cx="3245485" cy="699442"/>
          </a:xfrm>
        </p:grpSpPr>
        <p:sp>
          <p:nvSpPr>
            <p:cNvPr id="3" name="Block Arc 15">
              <a:extLst>
                <a:ext uri="{FF2B5EF4-FFF2-40B4-BE49-F238E27FC236}">
                  <a16:creationId xmlns:a16="http://schemas.microsoft.com/office/drawing/2014/main" id="{CAB19532-FE6A-D4C2-6E55-23EEFFF0DF9C}"/>
                </a:ext>
              </a:extLst>
            </p:cNvPr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5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DC69425-6767-B890-E470-115EB093BB99}"/>
                </a:ext>
              </a:extLst>
            </p:cNvPr>
            <p:cNvCxnSpPr>
              <a:endCxn id="8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1FF3AD9E-DC04-8046-5E97-BAF545659849}"/>
                </a:ext>
              </a:extLst>
            </p:cNvPr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0" name="Rectangle 2">
            <a:extLst>
              <a:ext uri="{FF2B5EF4-FFF2-40B4-BE49-F238E27FC236}">
                <a16:creationId xmlns:a16="http://schemas.microsoft.com/office/drawing/2014/main" id="{75D58ED4-17EE-0207-B754-C4455439B3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274" y="415287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课堂小结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FACCA41-FF65-658D-2A90-FEA5EB7EC6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7854" y="2368981"/>
            <a:ext cx="9757063" cy="221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解决有多种方案的问题时，通常采用列表法。列表法可以不遗漏、不重复地把所有可能的方案列举出来，从而解决问题。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楷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3982</TotalTime>
  <Words>531</Words>
  <Application>Microsoft Office PowerPoint</Application>
  <PresentationFormat>宽屏</PresentationFormat>
  <Paragraphs>100</Paragraphs>
  <Slides>12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FZSSK--GBK1-0</vt:lpstr>
      <vt:lpstr>FZYBKSJW--GB1-0</vt:lpstr>
      <vt:lpstr>等线</vt:lpstr>
      <vt:lpstr>等线 Light</vt:lpstr>
      <vt:lpstr>方正少儿_GBK</vt:lpstr>
      <vt:lpstr>方正综艺_GBK</vt:lpstr>
      <vt:lpstr>黑体</vt:lpstr>
      <vt:lpstr>华文细黑</vt:lpstr>
      <vt:lpstr>楷体</vt:lpstr>
      <vt:lpstr>Arial</vt:lpstr>
      <vt:lpstr>Times New Roman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状元成才路</Manager>
  <Company>zyccl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subject>状元成才路</dc:subject>
  <dc:creator>状元成才路</dc:creator>
  <cp:keywords>状元成才路</cp:keywords>
  <dc:description>状元成才路</dc:description>
  <cp:lastModifiedBy>Admin</cp:lastModifiedBy>
  <cp:revision>609</cp:revision>
  <dcterms:created xsi:type="dcterms:W3CDTF">2015-08-27T07:30:00Z</dcterms:created>
  <dcterms:modified xsi:type="dcterms:W3CDTF">2025-11-15T07:25:04Z</dcterms:modified>
  <cp:category>状元成才路</cp:category>
  <cp:contentStatus>状元成才路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